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0" r:id="rId6"/>
    <p:sldId id="263" r:id="rId7"/>
    <p:sldId id="264" r:id="rId8"/>
    <p:sldId id="267" r:id="rId9"/>
    <p:sldId id="265" r:id="rId10"/>
    <p:sldId id="266" r:id="rId11"/>
    <p:sldId id="261" r:id="rId12"/>
    <p:sldId id="262" r:id="rId13"/>
    <p:sldId id="268" r:id="rId14"/>
    <p:sldId id="269" r:id="rId15"/>
    <p:sldId id="270" r:id="rId16"/>
    <p:sldId id="271" r:id="rId17"/>
    <p:sldId id="278" r:id="rId18"/>
    <p:sldId id="279" r:id="rId19"/>
    <p:sldId id="272" r:id="rId20"/>
    <p:sldId id="287" r:id="rId21"/>
    <p:sldId id="288" r:id="rId22"/>
    <p:sldId id="280" r:id="rId23"/>
    <p:sldId id="281" r:id="rId24"/>
    <p:sldId id="273" r:id="rId25"/>
    <p:sldId id="277" r:id="rId26"/>
    <p:sldId id="282" r:id="rId27"/>
    <p:sldId id="286" r:id="rId28"/>
    <p:sldId id="289" r:id="rId29"/>
    <p:sldId id="290" r:id="rId30"/>
    <p:sldId id="285" r:id="rId31"/>
    <p:sldId id="284" r:id="rId32"/>
    <p:sldId id="274" r:id="rId33"/>
    <p:sldId id="275" r:id="rId34"/>
    <p:sldId id="276" r:id="rId35"/>
    <p:sldId id="283" r:id="rId3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CCFF99"/>
    <a:srgbClr val="FFFF99"/>
    <a:srgbClr val="FFFF66"/>
    <a:srgbClr val="CCFF33"/>
    <a:srgbClr val="99FF33"/>
    <a:srgbClr val="2AF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3888" autoAdjust="0"/>
  </p:normalViewPr>
  <p:slideViewPr>
    <p:cSldViewPr>
      <p:cViewPr varScale="1">
        <p:scale>
          <a:sx n="102" d="100"/>
          <a:sy n="102" d="100"/>
        </p:scale>
        <p:origin x="-204" y="-102"/>
      </p:cViewPr>
      <p:guideLst>
        <p:guide orient="horz" pos="2160"/>
        <p:guide pos="2880"/>
      </p:guideLst>
    </p:cSldViewPr>
  </p:slideViewPr>
  <p:outlineViewPr>
    <p:cViewPr>
      <p:scale>
        <a:sx n="33" d="100"/>
        <a:sy n="33" d="100"/>
      </p:scale>
      <p:origin x="0" y="190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5B85E0C-7C9B-4D71-B5C4-353BABAC2B2B}" type="datetimeFigureOut">
              <a:rPr lang="en-US" smtClean="0"/>
              <a:t>11/24/2014</a:t>
            </a:fld>
            <a:endParaRPr lang="en-US" dirty="0"/>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A797E06-532C-4E32-B4F0-72116F918D76}" type="slidenum">
              <a:rPr lang="en-US" smtClean="0"/>
              <a:t>‹Nr.›</a:t>
            </a:fld>
            <a:endParaRPr lang="en-US" dirty="0"/>
          </a:p>
        </p:txBody>
      </p:sp>
    </p:spTree>
    <p:extLst>
      <p:ext uri="{BB962C8B-B14F-4D97-AF65-F5344CB8AC3E}">
        <p14:creationId xmlns:p14="http://schemas.microsoft.com/office/powerpoint/2010/main" val="2499745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E24EDC1-5627-494A-A1ED-0FACF76EE6BA}" type="datetimeFigureOut">
              <a:rPr lang="en-US" smtClean="0"/>
              <a:t>11/24/2014</a:t>
            </a:fld>
            <a:endParaRPr lang="en-US"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844D74F-79E4-42BE-B30A-74708D01B4CF}" type="slidenum">
              <a:rPr lang="en-US" smtClean="0"/>
              <a:t>‹Nr.›</a:t>
            </a:fld>
            <a:endParaRPr lang="en-US" dirty="0"/>
          </a:p>
        </p:txBody>
      </p:sp>
    </p:spTree>
    <p:extLst>
      <p:ext uri="{BB962C8B-B14F-4D97-AF65-F5344CB8AC3E}">
        <p14:creationId xmlns:p14="http://schemas.microsoft.com/office/powerpoint/2010/main" val="4006387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844D74F-79E4-42BE-B30A-74708D01B4CF}" type="slidenum">
              <a:rPr lang="en-US" smtClean="0"/>
              <a:t>2</a:t>
            </a:fld>
            <a:endParaRPr lang="en-US" dirty="0"/>
          </a:p>
        </p:txBody>
      </p:sp>
    </p:spTree>
    <p:extLst>
      <p:ext uri="{BB962C8B-B14F-4D97-AF65-F5344CB8AC3E}">
        <p14:creationId xmlns:p14="http://schemas.microsoft.com/office/powerpoint/2010/main" val="421938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844D74F-79E4-42BE-B30A-74708D01B4CF}" type="slidenum">
              <a:rPr lang="en-US" smtClean="0"/>
              <a:t>4</a:t>
            </a:fld>
            <a:endParaRPr lang="en-US" dirty="0"/>
          </a:p>
        </p:txBody>
      </p:sp>
    </p:spTree>
    <p:extLst>
      <p:ext uri="{BB962C8B-B14F-4D97-AF65-F5344CB8AC3E}">
        <p14:creationId xmlns:p14="http://schemas.microsoft.com/office/powerpoint/2010/main" val="154084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844D74F-79E4-42BE-B30A-74708D01B4CF}" type="slidenum">
              <a:rPr lang="en-US" smtClean="0"/>
              <a:t>19</a:t>
            </a:fld>
            <a:endParaRPr lang="en-US" dirty="0"/>
          </a:p>
        </p:txBody>
      </p:sp>
    </p:spTree>
    <p:extLst>
      <p:ext uri="{BB962C8B-B14F-4D97-AF65-F5344CB8AC3E}">
        <p14:creationId xmlns:p14="http://schemas.microsoft.com/office/powerpoint/2010/main" val="4242107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844D74F-79E4-42BE-B30A-74708D01B4CF}" type="slidenum">
              <a:rPr lang="en-US" smtClean="0"/>
              <a:t>20</a:t>
            </a:fld>
            <a:endParaRPr lang="en-US" dirty="0"/>
          </a:p>
        </p:txBody>
      </p:sp>
    </p:spTree>
    <p:extLst>
      <p:ext uri="{BB962C8B-B14F-4D97-AF65-F5344CB8AC3E}">
        <p14:creationId xmlns:p14="http://schemas.microsoft.com/office/powerpoint/2010/main" val="424210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844D74F-79E4-42BE-B30A-74708D01B4CF}" type="slidenum">
              <a:rPr lang="en-US" smtClean="0"/>
              <a:t>21</a:t>
            </a:fld>
            <a:endParaRPr lang="en-US" dirty="0"/>
          </a:p>
        </p:txBody>
      </p:sp>
    </p:spTree>
    <p:extLst>
      <p:ext uri="{BB962C8B-B14F-4D97-AF65-F5344CB8AC3E}">
        <p14:creationId xmlns:p14="http://schemas.microsoft.com/office/powerpoint/2010/main" val="424210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844D74F-79E4-42BE-B30A-74708D01B4CF}" type="slidenum">
              <a:rPr lang="en-US" smtClean="0"/>
              <a:t>27</a:t>
            </a:fld>
            <a:endParaRPr lang="en-US" dirty="0"/>
          </a:p>
        </p:txBody>
      </p:sp>
    </p:spTree>
    <p:extLst>
      <p:ext uri="{BB962C8B-B14F-4D97-AF65-F5344CB8AC3E}">
        <p14:creationId xmlns:p14="http://schemas.microsoft.com/office/powerpoint/2010/main" val="2579401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4844D74F-79E4-42BE-B30A-74708D01B4CF}" type="slidenum">
              <a:rPr lang="en-US" smtClean="0"/>
              <a:t>35</a:t>
            </a:fld>
            <a:endParaRPr lang="en-US" dirty="0"/>
          </a:p>
        </p:txBody>
      </p:sp>
    </p:spTree>
    <p:extLst>
      <p:ext uri="{BB962C8B-B14F-4D97-AF65-F5344CB8AC3E}">
        <p14:creationId xmlns:p14="http://schemas.microsoft.com/office/powerpoint/2010/main" val="243352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en-US"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r>
              <a:rPr lang="en-US" dirty="0" smtClean="0"/>
              <a:t>RA u FA MuW Klaus Eichhorn - Winterseminar VNWI</a:t>
            </a:r>
            <a:endParaRPr lang="en-US" dirty="0"/>
          </a:p>
        </p:txBody>
      </p:sp>
      <p:sp>
        <p:nvSpPr>
          <p:cNvPr id="5" name="Fußzeilenplatzhalter 4"/>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6" name="Foliennummernplatzhalter 5"/>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206674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r>
              <a:rPr lang="en-US" dirty="0" smtClean="0"/>
              <a:t>RA u FA MuW Klaus Eichhorn - Winterseminar VNWI</a:t>
            </a:r>
            <a:endParaRPr lang="en-US" dirty="0"/>
          </a:p>
        </p:txBody>
      </p:sp>
      <p:sp>
        <p:nvSpPr>
          <p:cNvPr id="5" name="Fußzeilenplatzhalter 4"/>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6" name="Foliennummernplatzhalter 5"/>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145688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r>
              <a:rPr lang="en-US" dirty="0" smtClean="0"/>
              <a:t>RA u FA MuW Klaus Eichhorn - Winterseminar VNWI</a:t>
            </a:r>
            <a:endParaRPr lang="en-US" dirty="0"/>
          </a:p>
        </p:txBody>
      </p:sp>
      <p:sp>
        <p:nvSpPr>
          <p:cNvPr id="5" name="Fußzeilenplatzhalter 4"/>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6" name="Foliennummernplatzhalter 5"/>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124393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lang="en-US" sz="1100" b="0" smtClean="0">
                <a:effectLst/>
              </a:defRPr>
            </a:lvl1pPr>
          </a:lstStyle>
          <a:p>
            <a:endParaRPr lang="en-US"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r>
              <a:rPr lang="en-US" dirty="0" smtClean="0"/>
              <a:t>RA u FA MuW Klaus Eichhorn - Winterseminar VNWI</a:t>
            </a:r>
            <a:endParaRPr lang="en-US" dirty="0"/>
          </a:p>
        </p:txBody>
      </p:sp>
      <p:sp>
        <p:nvSpPr>
          <p:cNvPr id="5" name="Fußzeilenplatzhalter 4"/>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6" name="Foliennummernplatzhalter 5"/>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40648391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en-US" dirty="0" smtClean="0"/>
              <a:t>RA u FA MuW Klaus Eichhorn - Winterseminar VNWI</a:t>
            </a:r>
            <a:endParaRPr lang="en-US" dirty="0"/>
          </a:p>
        </p:txBody>
      </p:sp>
      <p:sp>
        <p:nvSpPr>
          <p:cNvPr id="5" name="Fußzeilenplatzhalter 4"/>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6" name="Foliennummernplatzhalter 5"/>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852025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r>
              <a:rPr lang="en-US" dirty="0" smtClean="0"/>
              <a:t>RA u FA MuW Klaus Eichhorn - Winterseminar VNWI</a:t>
            </a:r>
            <a:endParaRPr lang="en-US" dirty="0"/>
          </a:p>
        </p:txBody>
      </p:sp>
      <p:sp>
        <p:nvSpPr>
          <p:cNvPr id="6" name="Fußzeilenplatzhalter 5"/>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7" name="Foliennummernplatzhalter 6"/>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200894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r>
              <a:rPr lang="en-US" dirty="0" smtClean="0"/>
              <a:t>RA u FA MuW Klaus Eichhorn - Winterseminar VNWI</a:t>
            </a:r>
            <a:endParaRPr lang="en-US" dirty="0"/>
          </a:p>
        </p:txBody>
      </p:sp>
      <p:sp>
        <p:nvSpPr>
          <p:cNvPr id="8" name="Fußzeilenplatzhalter 7"/>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9" name="Foliennummernplatzhalter 8"/>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10324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r>
              <a:rPr lang="en-US" dirty="0" smtClean="0"/>
              <a:t>RA u FA MuW Klaus Eichhorn - Winterseminar VNWI</a:t>
            </a:r>
            <a:endParaRPr lang="en-US" dirty="0"/>
          </a:p>
        </p:txBody>
      </p:sp>
      <p:sp>
        <p:nvSpPr>
          <p:cNvPr id="4" name="Fußzeilenplatzhalter 3"/>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5" name="Foliennummernplatzhalter 4"/>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46800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dirty="0" smtClean="0"/>
              <a:t>RA u FA MuW Klaus Eichhorn - Winterseminar VNWI</a:t>
            </a:r>
            <a:endParaRPr lang="en-US" dirty="0"/>
          </a:p>
        </p:txBody>
      </p:sp>
      <p:sp>
        <p:nvSpPr>
          <p:cNvPr id="3" name="Fußzeilenplatzhalter 2"/>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4" name="Foliennummernplatzhalter 3"/>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80550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en-US" dirty="0" smtClean="0"/>
              <a:t>RA u FA MuW Klaus Eichhorn - Winterseminar VNWI</a:t>
            </a:r>
            <a:endParaRPr lang="en-US" dirty="0"/>
          </a:p>
        </p:txBody>
      </p:sp>
      <p:sp>
        <p:nvSpPr>
          <p:cNvPr id="6" name="Fußzeilenplatzhalter 5"/>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7" name="Foliennummernplatzhalter 6"/>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14700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en-US" dirty="0" smtClean="0"/>
              <a:t>RA u FA MuW Klaus Eichhorn - Winterseminar VNWI</a:t>
            </a:r>
            <a:endParaRPr lang="en-US" dirty="0"/>
          </a:p>
        </p:txBody>
      </p:sp>
      <p:sp>
        <p:nvSpPr>
          <p:cNvPr id="6" name="Fußzeilenplatzhalter 5"/>
          <p:cNvSpPr>
            <a:spLocks noGrp="1"/>
          </p:cNvSpPr>
          <p:nvPr>
            <p:ph type="ftr" sz="quarter" idx="11"/>
          </p:nvPr>
        </p:nvSpPr>
        <p:spPr/>
        <p:txBody>
          <a:bodyPr/>
          <a:lstStyle/>
          <a:p>
            <a:r>
              <a:rPr lang="de-DE" dirty="0" smtClean="0"/>
              <a:t>Beschlusskompetenz der Wohnungsieigentümer in Mehrhausanlagen und ihren Untergemeinschaften </a:t>
            </a:r>
            <a:endParaRPr lang="en-US" dirty="0"/>
          </a:p>
        </p:txBody>
      </p:sp>
      <p:sp>
        <p:nvSpPr>
          <p:cNvPr id="7" name="Foliennummernplatzhalter 6"/>
          <p:cNvSpPr>
            <a:spLocks noGrp="1"/>
          </p:cNvSpPr>
          <p:nvPr>
            <p:ph type="sldNum" sz="quarter" idx="12"/>
          </p:nvPr>
        </p:nvSpPr>
        <p:spPr/>
        <p:txBody>
          <a:bodyPr/>
          <a:lstStyle/>
          <a:p>
            <a:fld id="{66D221DE-6FB1-4995-9AC5-A029A18830C4}" type="slidenum">
              <a:rPr lang="en-US" smtClean="0"/>
              <a:t>‹Nr.›</a:t>
            </a:fld>
            <a:endParaRPr lang="en-US" dirty="0"/>
          </a:p>
        </p:txBody>
      </p:sp>
    </p:spTree>
    <p:extLst>
      <p:ext uri="{BB962C8B-B14F-4D97-AF65-F5344CB8AC3E}">
        <p14:creationId xmlns:p14="http://schemas.microsoft.com/office/powerpoint/2010/main" val="343297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z="1200" b="1" spc="10" dirty="0" smtClean="0">
                <a:effectLst/>
                <a:latin typeface="Verdana"/>
                <a:ea typeface="Calibri"/>
                <a:cs typeface="Times New Roman"/>
              </a:rPr>
              <a:t>Klaus </a:t>
            </a:r>
            <a:r>
              <a:rPr lang="de-DE" sz="1200" b="1" spc="10" dirty="0" err="1" smtClean="0">
                <a:effectLst/>
                <a:latin typeface="Verdana"/>
                <a:ea typeface="Calibri"/>
                <a:cs typeface="Times New Roman"/>
              </a:rPr>
              <a:t>Eichhorn</a:t>
            </a:r>
            <a:r>
              <a:rPr lang="de-DE" sz="1200" spc="10" dirty="0" err="1" smtClean="0">
                <a:effectLst/>
                <a:latin typeface="Verdana"/>
                <a:ea typeface="Calibri"/>
                <a:cs typeface="Times New Roman"/>
              </a:rPr>
              <a:t>Rechtsanwalt</a:t>
            </a:r>
            <a:r>
              <a:rPr lang="en-US" sz="1100" spc="0" dirty="0" smtClean="0">
                <a:effectLst/>
                <a:latin typeface="+mj-lt"/>
                <a:ea typeface="Calibri"/>
                <a:cs typeface="Times New Roman"/>
              </a:rPr>
              <a:t/>
            </a:r>
            <a:br>
              <a:rPr lang="en-US" sz="1100" spc="0" dirty="0" smtClean="0">
                <a:effectLst/>
                <a:latin typeface="+mj-lt"/>
                <a:ea typeface="Calibri"/>
                <a:cs typeface="Times New Roman"/>
              </a:rPr>
            </a:br>
            <a:r>
              <a:rPr lang="de-DE" sz="800" spc="10" dirty="0" smtClean="0">
                <a:effectLst/>
                <a:latin typeface="Verdana"/>
                <a:ea typeface="Calibri"/>
                <a:cs typeface="Times New Roman"/>
              </a:rPr>
              <a:t>Fachanwalt für Miet- und WEG Recht</a:t>
            </a:r>
            <a:endParaRPr lang="en-US"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RA u FA MuW Klaus Eichhorn - Winterseminar VNWI</a:t>
            </a:r>
            <a:endParaRPr lang="en-US"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Beschlusskompetenz der Wohnungsieigentümer in Mehrhausanlagen und ihren Untergemeinschaften </a:t>
            </a:r>
            <a:endParaRPr lang="en-US"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221DE-6FB1-4995-9AC5-A029A18830C4}" type="slidenum">
              <a:rPr lang="en-US" smtClean="0"/>
              <a:t>‹Nr.›</a:t>
            </a:fld>
            <a:endParaRPr lang="en-US" dirty="0"/>
          </a:p>
        </p:txBody>
      </p:sp>
    </p:spTree>
    <p:extLst>
      <p:ext uri="{BB962C8B-B14F-4D97-AF65-F5344CB8AC3E}">
        <p14:creationId xmlns:p14="http://schemas.microsoft.com/office/powerpoint/2010/main" val="265538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340768"/>
            <a:ext cx="7846640" cy="2376263"/>
          </a:xfrm>
        </p:spPr>
        <p:txBody>
          <a:bodyPr>
            <a:normAutofit/>
          </a:bodyPr>
          <a:lstStyle/>
          <a:p>
            <a:pPr algn="ctr"/>
            <a:r>
              <a:rPr lang="de-DE" sz="3200" b="1" dirty="0" smtClean="0">
                <a:solidFill>
                  <a:srgbClr val="00B050"/>
                </a:solidFill>
              </a:rPr>
              <a:t>Beschlusskompetenz der Wohnungseigentümer in Mehrhausanlagen und ihren Untergemeinschaften </a:t>
            </a:r>
            <a:endParaRPr lang="en-US" sz="3200" b="1" dirty="0">
              <a:solidFill>
                <a:srgbClr val="00B050"/>
              </a:solidFill>
            </a:endParaRPr>
          </a:p>
        </p:txBody>
      </p:sp>
      <p:sp>
        <p:nvSpPr>
          <p:cNvPr id="3" name="Untertitel 2"/>
          <p:cNvSpPr>
            <a:spLocks noGrp="1"/>
          </p:cNvSpPr>
          <p:nvPr>
            <p:ph type="subTitle" idx="1"/>
          </p:nvPr>
        </p:nvSpPr>
        <p:spPr/>
        <p:txBody>
          <a:bodyPr>
            <a:normAutofit/>
          </a:bodyPr>
          <a:lstStyle/>
          <a:p>
            <a:r>
              <a:rPr lang="de-DE"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Klaus Eichhorn</a:t>
            </a:r>
            <a:r>
              <a:rPr lang="de-DE"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Rechtsanwalt</a:t>
            </a:r>
            <a:endParaRPr lang="de-DE"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de-DE"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Fachanwalt für Miet- und Wohnungseigentumsrecht</a:t>
            </a:r>
          </a:p>
          <a:p>
            <a:endParaRPr lang="de-DE" sz="1900" b="1" dirty="0" smtClean="0">
              <a:solidFill>
                <a:schemeClr val="tx1"/>
              </a:solidFill>
            </a:endParaRPr>
          </a:p>
          <a:p>
            <a:r>
              <a:rPr lang="de-DE" sz="1900" b="1" dirty="0" smtClean="0">
                <a:solidFill>
                  <a:schemeClr val="tx1"/>
                </a:solidFill>
              </a:rPr>
              <a:t>Winterseminar VNWI 21.11.2014 Dortmund </a:t>
            </a:r>
            <a:endParaRPr lang="en-US" sz="1900" b="1" dirty="0">
              <a:solidFill>
                <a:schemeClr val="tx1"/>
              </a:solidFill>
            </a:endParaRPr>
          </a:p>
        </p:txBody>
      </p:sp>
    </p:spTree>
    <p:extLst>
      <p:ext uri="{BB962C8B-B14F-4D97-AF65-F5344CB8AC3E}">
        <p14:creationId xmlns:p14="http://schemas.microsoft.com/office/powerpoint/2010/main" val="398222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Beschlussfassung </a:t>
            </a:r>
            <a:r>
              <a:rPr lang="de-DE" sz="3200" b="1" dirty="0" smtClean="0"/>
              <a:t/>
            </a:r>
            <a:br>
              <a:rPr lang="de-DE" sz="3200" b="1" dirty="0" smtClean="0"/>
            </a:br>
            <a:r>
              <a:rPr lang="de-DE" sz="3200" b="1" dirty="0" smtClean="0">
                <a:solidFill>
                  <a:srgbClr val="00B050"/>
                </a:solidFill>
              </a:rPr>
              <a:t>Abstimmung, Verkündung, Protokollierung</a:t>
            </a:r>
            <a:endParaRPr lang="en-US" sz="3200" b="1" dirty="0">
              <a:solidFill>
                <a:srgbClr val="00B050"/>
              </a:solidFill>
            </a:endParaRPr>
          </a:p>
        </p:txBody>
      </p:sp>
      <p:sp>
        <p:nvSpPr>
          <p:cNvPr id="3" name="Inhaltsplatzhalter 2"/>
          <p:cNvSpPr>
            <a:spLocks noGrp="1"/>
          </p:cNvSpPr>
          <p:nvPr>
            <p:ph idx="1"/>
          </p:nvPr>
        </p:nvSpPr>
        <p:spPr>
          <a:solidFill>
            <a:srgbClr val="CCFF99"/>
          </a:solidFill>
        </p:spPr>
        <p:txBody>
          <a:bodyPr>
            <a:normAutofit/>
          </a:bodyPr>
          <a:lstStyle/>
          <a:p>
            <a:pPr>
              <a:buFont typeface="Wingdings" panose="05000000000000000000" pitchFamily="2" charset="2"/>
              <a:buChar char="Ø"/>
            </a:pPr>
            <a:r>
              <a:rPr lang="de-DE" sz="2800" dirty="0" smtClean="0"/>
              <a:t>vor Abstimmung </a:t>
            </a:r>
            <a:r>
              <a:rPr lang="de-DE" sz="2800" b="1" dirty="0" smtClean="0"/>
              <a:t>Beschlussfähigkeit</a:t>
            </a:r>
            <a:r>
              <a:rPr lang="de-DE" sz="2800" dirty="0" smtClean="0"/>
              <a:t> WEG/UG prüfen</a:t>
            </a:r>
          </a:p>
          <a:p>
            <a:pPr>
              <a:buFont typeface="Wingdings" panose="05000000000000000000" pitchFamily="2" charset="2"/>
              <a:buChar char="Ø"/>
            </a:pPr>
            <a:r>
              <a:rPr lang="de-DE" sz="2800" dirty="0" smtClean="0"/>
              <a:t>Hinweis, </a:t>
            </a:r>
            <a:r>
              <a:rPr lang="de-DE" sz="2800" b="1" dirty="0" smtClean="0"/>
              <a:t>ob WEG/UG </a:t>
            </a:r>
            <a:r>
              <a:rPr lang="de-DE" sz="2800" dirty="0" smtClean="0"/>
              <a:t>entscheidet, wer abstimmt </a:t>
            </a:r>
          </a:p>
          <a:p>
            <a:pPr>
              <a:buFont typeface="Wingdings" panose="05000000000000000000" pitchFamily="2" charset="2"/>
              <a:buChar char="Ø"/>
            </a:pPr>
            <a:r>
              <a:rPr lang="de-DE" sz="2800" dirty="0" smtClean="0"/>
              <a:t>Hinweis bei Verkündung von Beschlüssen v. WEG/UG </a:t>
            </a:r>
          </a:p>
          <a:p>
            <a:pPr>
              <a:buFont typeface="Wingdings" panose="05000000000000000000" pitchFamily="2" charset="2"/>
              <a:buChar char="Ø"/>
            </a:pPr>
            <a:r>
              <a:rPr lang="de-DE" sz="2800" b="1" dirty="0" smtClean="0"/>
              <a:t>Gesonderte Protokolle </a:t>
            </a:r>
            <a:r>
              <a:rPr lang="de-DE" sz="2800" dirty="0" smtClean="0"/>
              <a:t>der Versammlungen WEG/UG</a:t>
            </a:r>
          </a:p>
          <a:p>
            <a:pPr>
              <a:buFont typeface="Wingdings" panose="05000000000000000000" pitchFamily="2" charset="2"/>
              <a:buChar char="Ø"/>
            </a:pPr>
            <a:r>
              <a:rPr lang="de-DE" sz="2800" b="1" dirty="0" smtClean="0"/>
              <a:t>Versendung</a:t>
            </a:r>
            <a:r>
              <a:rPr lang="de-DE" sz="2800" dirty="0" smtClean="0"/>
              <a:t> der Protokolle </a:t>
            </a:r>
            <a:r>
              <a:rPr lang="de-DE" sz="2800" b="1" dirty="0" smtClean="0"/>
              <a:t>an alle WE</a:t>
            </a:r>
          </a:p>
          <a:p>
            <a:pPr>
              <a:buFont typeface="Wingdings" panose="05000000000000000000" pitchFamily="2" charset="2"/>
              <a:buChar char="Ø"/>
            </a:pPr>
            <a:r>
              <a:rPr lang="de-DE" sz="2800" b="1" dirty="0" smtClean="0"/>
              <a:t>Differenzierte Beschlüsse</a:t>
            </a:r>
            <a:r>
              <a:rPr lang="de-DE" sz="2800" dirty="0" smtClean="0"/>
              <a:t> der UG /WEG bei der Aufnahme in die Beschlusssammlung </a:t>
            </a:r>
          </a:p>
          <a:p>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 </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10</a:t>
            </a:fld>
            <a:endParaRPr lang="en-US" sz="1000" dirty="0"/>
          </a:p>
        </p:txBody>
      </p:sp>
    </p:spTree>
    <p:extLst>
      <p:ext uri="{BB962C8B-B14F-4D97-AF65-F5344CB8AC3E}">
        <p14:creationId xmlns:p14="http://schemas.microsoft.com/office/powerpoint/2010/main" val="3236982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1143000"/>
          </a:xfrm>
        </p:spPr>
        <p:txBody>
          <a:bodyPr>
            <a:noAutofit/>
          </a:bodyPr>
          <a:lstStyle/>
          <a:p>
            <a:pPr algn="l"/>
            <a:r>
              <a:rPr lang="de-DE" sz="3200" b="1" dirty="0" smtClean="0"/>
              <a:t>Interne Verwaltung </a:t>
            </a:r>
            <a:br>
              <a:rPr lang="de-DE" sz="3200" b="1" dirty="0" smtClean="0"/>
            </a:br>
            <a:r>
              <a:rPr lang="de-DE" sz="3200" b="1" dirty="0" smtClean="0">
                <a:solidFill>
                  <a:srgbClr val="00B050"/>
                </a:solidFill>
              </a:rPr>
              <a:t>Differenzierung der Maßnahmen u. Befugnisse </a:t>
            </a:r>
            <a:endParaRPr lang="en-US" sz="3200" b="1" dirty="0">
              <a:solidFill>
                <a:srgbClr val="00B050"/>
              </a:solidFill>
            </a:endParaRPr>
          </a:p>
        </p:txBody>
      </p:sp>
      <p:sp>
        <p:nvSpPr>
          <p:cNvPr id="3" name="Inhaltsplatzhalter 2"/>
          <p:cNvSpPr>
            <a:spLocks noGrp="1"/>
          </p:cNvSpPr>
          <p:nvPr>
            <p:ph idx="1"/>
          </p:nvPr>
        </p:nvSpPr>
        <p:spPr>
          <a:xfrm>
            <a:off x="323528" y="1412776"/>
            <a:ext cx="8229600" cy="4525963"/>
          </a:xfrm>
        </p:spPr>
        <p:txBody>
          <a:bodyPr>
            <a:normAutofit lnSpcReduction="10000"/>
          </a:bodyPr>
          <a:lstStyle/>
          <a:p>
            <a:pPr marL="0" indent="0">
              <a:buNone/>
            </a:pPr>
            <a:r>
              <a:rPr lang="de-DE" sz="2800" dirty="0"/>
              <a:t>Gesamtverwaltungsbefugnis aller WE § </a:t>
            </a:r>
            <a:r>
              <a:rPr lang="de-DE" sz="2800" dirty="0" smtClean="0"/>
              <a:t>20 I, 21 I WEG </a:t>
            </a:r>
          </a:p>
          <a:p>
            <a:pPr marL="0" indent="0">
              <a:buNone/>
            </a:pPr>
            <a:r>
              <a:rPr lang="de-DE" sz="2800" dirty="0" smtClean="0"/>
              <a:t>= einheitliche Verwaltung in </a:t>
            </a:r>
            <a:r>
              <a:rPr lang="de-DE" sz="2800" b="1" u="sng" dirty="0" smtClean="0"/>
              <a:t>Grundsatzfragen</a:t>
            </a:r>
          </a:p>
          <a:p>
            <a:pPr>
              <a:buFont typeface="Wingdings" panose="05000000000000000000" pitchFamily="2" charset="2"/>
              <a:buChar char="Ø"/>
            </a:pPr>
            <a:r>
              <a:rPr lang="de-DE" sz="2800" dirty="0" smtClean="0"/>
              <a:t>Außenwirkung</a:t>
            </a:r>
            <a:endParaRPr lang="de-DE" sz="2800" dirty="0"/>
          </a:p>
          <a:p>
            <a:pPr>
              <a:buFont typeface="Wingdings" panose="05000000000000000000" pitchFamily="2" charset="2"/>
              <a:buChar char="Ø"/>
            </a:pPr>
            <a:r>
              <a:rPr lang="de-DE" sz="2800" dirty="0" smtClean="0"/>
              <a:t>Rechtsfähigkeit</a:t>
            </a:r>
            <a:endParaRPr lang="de-DE" sz="2800" dirty="0"/>
          </a:p>
          <a:p>
            <a:pPr>
              <a:buFont typeface="Wingdings" panose="05000000000000000000" pitchFamily="2" charset="2"/>
              <a:buChar char="Ø"/>
            </a:pPr>
            <a:r>
              <a:rPr lang="de-DE" sz="2800" dirty="0" smtClean="0"/>
              <a:t>Haftung </a:t>
            </a:r>
            <a:r>
              <a:rPr lang="de-DE" sz="2800" dirty="0"/>
              <a:t>nach außen</a:t>
            </a:r>
            <a:endParaRPr lang="de-DE" sz="2800" dirty="0" smtClean="0"/>
          </a:p>
          <a:p>
            <a:pPr marL="0" indent="0">
              <a:buNone/>
            </a:pPr>
            <a:r>
              <a:rPr lang="de-DE" sz="2800" dirty="0" smtClean="0"/>
              <a:t>Abgeleitete Satzungs-/Organisationsbefugnis der UG</a:t>
            </a:r>
          </a:p>
          <a:p>
            <a:pPr marL="0" indent="0">
              <a:buNone/>
            </a:pPr>
            <a:r>
              <a:rPr lang="de-DE" sz="2800" dirty="0" smtClean="0"/>
              <a:t>bei Fragen der </a:t>
            </a:r>
            <a:r>
              <a:rPr lang="de-DE" sz="2800" b="1" u="sng" dirty="0" smtClean="0"/>
              <a:t>internen Verwaltung </a:t>
            </a:r>
            <a:r>
              <a:rPr lang="de-DE" sz="2800" dirty="0" smtClean="0"/>
              <a:t>zugewiesen</a:t>
            </a:r>
          </a:p>
          <a:p>
            <a:pPr>
              <a:buFont typeface="Wingdings" panose="05000000000000000000" pitchFamily="2" charset="2"/>
              <a:buChar char="Ø"/>
            </a:pPr>
            <a:r>
              <a:rPr lang="de-DE" sz="2800" dirty="0" smtClean="0"/>
              <a:t>Beschlussfassung in konkreten Bereichen</a:t>
            </a:r>
          </a:p>
          <a:p>
            <a:pPr>
              <a:buFont typeface="Wingdings" panose="05000000000000000000" pitchFamily="2" charset="2"/>
              <a:buChar char="Ø"/>
            </a:pPr>
            <a:r>
              <a:rPr lang="de-DE" sz="2800" dirty="0" smtClean="0"/>
              <a:t>Kostenverteilung bei eigenem Abrechnungskreis</a:t>
            </a:r>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11</a:t>
            </a:fld>
            <a:endParaRPr lang="en-US" sz="1000" dirty="0"/>
          </a:p>
        </p:txBody>
      </p:sp>
    </p:spTree>
    <p:extLst>
      <p:ext uri="{BB962C8B-B14F-4D97-AF65-F5344CB8AC3E}">
        <p14:creationId xmlns:p14="http://schemas.microsoft.com/office/powerpoint/2010/main" val="424996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a:t>Interne Verwaltung </a:t>
            </a:r>
            <a:r>
              <a:rPr lang="de-DE" sz="3200" b="1" dirty="0" smtClean="0"/>
              <a:t>    </a:t>
            </a:r>
            <a:br>
              <a:rPr lang="de-DE" sz="3200" b="1" dirty="0" smtClean="0"/>
            </a:br>
            <a:r>
              <a:rPr lang="de-DE" sz="3200" b="1" dirty="0" smtClean="0">
                <a:solidFill>
                  <a:srgbClr val="00B050"/>
                </a:solidFill>
              </a:rPr>
              <a:t>Einheitliche Verwaltung</a:t>
            </a:r>
            <a:endParaRPr lang="en-US" sz="3200" dirty="0">
              <a:solidFill>
                <a:srgbClr val="00B050"/>
              </a:solidFill>
            </a:endParaRPr>
          </a:p>
        </p:txBody>
      </p:sp>
      <p:sp>
        <p:nvSpPr>
          <p:cNvPr id="3" name="Inhaltsplatzhalter 2"/>
          <p:cNvSpPr>
            <a:spLocks noGrp="1"/>
          </p:cNvSpPr>
          <p:nvPr>
            <p:ph idx="1"/>
          </p:nvPr>
        </p:nvSpPr>
        <p:spPr/>
        <p:txBody>
          <a:bodyPr>
            <a:normAutofit/>
          </a:bodyPr>
          <a:lstStyle/>
          <a:p>
            <a:pPr marL="0" indent="0">
              <a:buNone/>
            </a:pPr>
            <a:r>
              <a:rPr lang="de-DE" sz="2800" dirty="0" smtClean="0"/>
              <a:t>Gesamtverwaltungsbefugnis aller WE § 20 I, 21 I WEG </a:t>
            </a:r>
          </a:p>
          <a:p>
            <a:pPr marL="0" indent="0">
              <a:buNone/>
            </a:pPr>
            <a:r>
              <a:rPr lang="de-DE" sz="2800" dirty="0" smtClean="0"/>
              <a:t>= einheitliche Verwaltung des Gemeinschaftseigentums</a:t>
            </a:r>
          </a:p>
          <a:p>
            <a:pPr marL="0" indent="0">
              <a:buNone/>
            </a:pPr>
            <a:r>
              <a:rPr lang="de-DE" sz="2800" dirty="0" smtClean="0"/>
              <a:t>= ein einheitlicher Verwalter für die Anlage</a:t>
            </a:r>
          </a:p>
          <a:p>
            <a:r>
              <a:rPr lang="de-DE" sz="2800" dirty="0" smtClean="0"/>
              <a:t>Bestellung von mehreren Verwaltern nichtig                            </a:t>
            </a:r>
            <a:r>
              <a:rPr lang="de-DE" sz="1800" b="1" dirty="0" smtClean="0"/>
              <a:t>BayOBlG NZM 200, 1240</a:t>
            </a:r>
          </a:p>
          <a:p>
            <a:r>
              <a:rPr lang="de-DE" sz="2800" dirty="0" smtClean="0"/>
              <a:t>unterschiedliche Verwalter in der TE unwirksam     </a:t>
            </a:r>
            <a:r>
              <a:rPr lang="de-DE" sz="1800" b="1" dirty="0" smtClean="0"/>
              <a:t>Köhler, Anwaltshandbuch Teil I Rdn 24 mwN  </a:t>
            </a:r>
          </a:p>
          <a:p>
            <a:r>
              <a:rPr lang="de-DE" sz="2800" dirty="0" smtClean="0"/>
              <a:t>Bestellung eines Unterverwalters nichtig                            </a:t>
            </a:r>
            <a:r>
              <a:rPr lang="de-DE" dirty="0" smtClean="0"/>
              <a:t>   </a:t>
            </a:r>
            <a:r>
              <a:rPr lang="de-DE" sz="1800" b="1" dirty="0" smtClean="0"/>
              <a:t>LG Nürnberg-Fürth IMR 2010, 291; LG Düsseldorf NZM 2010, 288 </a:t>
            </a:r>
          </a:p>
          <a:p>
            <a:r>
              <a:rPr lang="de-DE" sz="2800" dirty="0" smtClean="0"/>
              <a:t>nur ein Gemeinschaftskonto</a:t>
            </a:r>
          </a:p>
          <a:p>
            <a:endParaRPr lang="en-US" dirty="0"/>
          </a:p>
        </p:txBody>
      </p:sp>
      <p:sp>
        <p:nvSpPr>
          <p:cNvPr id="4" name="Datumsplatzhalter 3"/>
          <p:cNvSpPr>
            <a:spLocks noGrp="1"/>
          </p:cNvSpPr>
          <p:nvPr>
            <p:ph type="dt" sz="half" idx="10"/>
          </p:nvPr>
        </p:nvSpPr>
        <p:spPr>
          <a:xfrm>
            <a:off x="467544" y="6381328"/>
            <a:ext cx="2133600" cy="365125"/>
          </a:xfrm>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900" smtClean="0"/>
              <a:t>12</a:t>
            </a:fld>
            <a:endParaRPr lang="en-US" sz="900" dirty="0"/>
          </a:p>
        </p:txBody>
      </p:sp>
    </p:spTree>
    <p:extLst>
      <p:ext uri="{BB962C8B-B14F-4D97-AF65-F5344CB8AC3E}">
        <p14:creationId xmlns:p14="http://schemas.microsoft.com/office/powerpoint/2010/main" val="135364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Interne Verwaltung</a:t>
            </a:r>
            <a:r>
              <a:rPr lang="de-DE" sz="3200" dirty="0" smtClean="0"/>
              <a:t/>
            </a:r>
            <a:br>
              <a:rPr lang="de-DE" sz="3200" dirty="0" smtClean="0"/>
            </a:br>
            <a:r>
              <a:rPr lang="de-DE" sz="3200" b="1" dirty="0" smtClean="0">
                <a:solidFill>
                  <a:srgbClr val="00B050"/>
                </a:solidFill>
              </a:rPr>
              <a:t>Wirtschaftsplan und Jahresabrechnung</a:t>
            </a:r>
            <a:endParaRPr lang="en-US" sz="3200" b="1" dirty="0">
              <a:solidFill>
                <a:srgbClr val="00B050"/>
              </a:solidFill>
            </a:endParaRPr>
          </a:p>
        </p:txBody>
      </p:sp>
      <p:sp>
        <p:nvSpPr>
          <p:cNvPr id="3" name="Inhaltsplatzhalter 2"/>
          <p:cNvSpPr>
            <a:spLocks noGrp="1"/>
          </p:cNvSpPr>
          <p:nvPr>
            <p:ph idx="1"/>
          </p:nvPr>
        </p:nvSpPr>
        <p:spPr/>
        <p:txBody>
          <a:bodyPr>
            <a:normAutofit/>
          </a:bodyPr>
          <a:lstStyle/>
          <a:p>
            <a:r>
              <a:rPr lang="de-DE" sz="2800" dirty="0" smtClean="0"/>
              <a:t>WP und JA bei eigenem Abrechnungskreis in der TE     </a:t>
            </a:r>
            <a:r>
              <a:rPr lang="de-DE" sz="1800" b="1" dirty="0" smtClean="0"/>
              <a:t>LG München NZM 2011,12</a:t>
            </a:r>
          </a:p>
          <a:p>
            <a:r>
              <a:rPr lang="de-DE" sz="2800" dirty="0" smtClean="0"/>
              <a:t>Konkret zugeordnete Kosten der UG (Aufzugskosten )</a:t>
            </a:r>
          </a:p>
          <a:p>
            <a:pPr marL="0" indent="0">
              <a:buNone/>
            </a:pPr>
            <a:r>
              <a:rPr lang="de-DE" sz="1800" b="1" dirty="0" smtClean="0"/>
              <a:t>       AG </a:t>
            </a:r>
            <a:r>
              <a:rPr lang="de-DE" sz="1800" b="1" dirty="0"/>
              <a:t>Saarbrücken ZMR 2013, </a:t>
            </a:r>
            <a:r>
              <a:rPr lang="de-DE" sz="1800" b="1" dirty="0" smtClean="0"/>
              <a:t>153; a.A. AG Bremen IMR 2013</a:t>
            </a:r>
            <a:endParaRPr lang="en-US" sz="1800" b="1" dirty="0"/>
          </a:p>
          <a:p>
            <a:pPr marL="0" indent="0">
              <a:buNone/>
            </a:pPr>
            <a:r>
              <a:rPr lang="de-DE" sz="2800" b="1" u="sng" dirty="0" smtClean="0"/>
              <a:t>Konsequenz</a:t>
            </a:r>
          </a:p>
          <a:p>
            <a:pPr marL="0" indent="0">
              <a:buNone/>
            </a:pPr>
            <a:r>
              <a:rPr lang="de-DE" sz="2800" dirty="0" smtClean="0"/>
              <a:t>WE schuldet </a:t>
            </a:r>
          </a:p>
          <a:p>
            <a:pPr>
              <a:buFont typeface="Wingdings" panose="05000000000000000000" pitchFamily="2" charset="2"/>
              <a:buChar char="Ø"/>
            </a:pPr>
            <a:r>
              <a:rPr lang="de-DE" sz="2800" dirty="0" smtClean="0"/>
              <a:t>Nachforderung aus der Gesamtabrechnung der WEG</a:t>
            </a:r>
          </a:p>
          <a:p>
            <a:pPr>
              <a:buFont typeface="Wingdings" panose="05000000000000000000" pitchFamily="2" charset="2"/>
              <a:buChar char="Ø"/>
            </a:pPr>
            <a:r>
              <a:rPr lang="de-DE" sz="2800" dirty="0" smtClean="0"/>
              <a:t>Nachforderung aus der Abrechnung der UG                             </a:t>
            </a:r>
            <a:r>
              <a:rPr lang="de-DE" sz="1800" b="1" dirty="0" smtClean="0"/>
              <a:t>AG Saarbrücken ZMR 2013, 153</a:t>
            </a:r>
            <a:endParaRPr lang="en-US" sz="1800" b="1"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mtClean="0"/>
              <a:t>13</a:t>
            </a:fld>
            <a:endParaRPr lang="en-US" dirty="0"/>
          </a:p>
        </p:txBody>
      </p:sp>
    </p:spTree>
    <p:extLst>
      <p:ext uri="{BB962C8B-B14F-4D97-AF65-F5344CB8AC3E}">
        <p14:creationId xmlns:p14="http://schemas.microsoft.com/office/powerpoint/2010/main" val="101482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de-DE" sz="3200" b="1" dirty="0"/>
              <a:t>Interne Verwaltung</a:t>
            </a:r>
            <a:r>
              <a:rPr lang="de-DE" sz="3200" dirty="0"/>
              <a:t/>
            </a:r>
            <a:br>
              <a:rPr lang="de-DE" sz="3200" dirty="0"/>
            </a:br>
            <a:r>
              <a:rPr lang="de-DE" sz="3200" b="1" dirty="0" smtClean="0">
                <a:solidFill>
                  <a:srgbClr val="00B050"/>
                </a:solidFill>
              </a:rPr>
              <a:t>Verwaltungsvermögen</a:t>
            </a:r>
            <a:r>
              <a:rPr lang="de-DE" sz="3200" dirty="0" smtClean="0"/>
              <a:t> </a:t>
            </a:r>
            <a:r>
              <a:rPr lang="de-DE" sz="3200" b="1" dirty="0" smtClean="0">
                <a:solidFill>
                  <a:srgbClr val="00B050"/>
                </a:solidFill>
              </a:rPr>
              <a:t>und Instandhaltungsrücklage</a:t>
            </a:r>
            <a:endParaRPr lang="en-US" sz="3200" dirty="0"/>
          </a:p>
        </p:txBody>
      </p:sp>
      <p:sp>
        <p:nvSpPr>
          <p:cNvPr id="3" name="Inhaltsplatzhalter 2"/>
          <p:cNvSpPr>
            <a:spLocks noGrp="1"/>
          </p:cNvSpPr>
          <p:nvPr>
            <p:ph idx="1"/>
          </p:nvPr>
        </p:nvSpPr>
        <p:spPr/>
        <p:txBody>
          <a:bodyPr>
            <a:normAutofit lnSpcReduction="10000"/>
          </a:bodyPr>
          <a:lstStyle/>
          <a:p>
            <a:pPr marL="0" indent="0">
              <a:buNone/>
            </a:pPr>
            <a:r>
              <a:rPr lang="de-DE" sz="2800" dirty="0" smtClean="0"/>
              <a:t>Einheitliches Verwaltungsvermögen  der WEG</a:t>
            </a:r>
          </a:p>
          <a:p>
            <a:pPr marL="0" indent="0">
              <a:buNone/>
            </a:pPr>
            <a:r>
              <a:rPr lang="de-DE" sz="2800" b="1" u="sng" dirty="0" smtClean="0"/>
              <a:t>Konsequenz </a:t>
            </a:r>
            <a:r>
              <a:rPr lang="de-DE" sz="2800" dirty="0" smtClean="0"/>
              <a:t> </a:t>
            </a:r>
          </a:p>
          <a:p>
            <a:pPr>
              <a:buFont typeface="Wingdings" panose="05000000000000000000" pitchFamily="2" charset="2"/>
              <a:buChar char="Ø"/>
            </a:pPr>
            <a:r>
              <a:rPr lang="de-DE" sz="2800" dirty="0" smtClean="0"/>
              <a:t>Alle Hausgelder fließen ein</a:t>
            </a:r>
          </a:p>
          <a:p>
            <a:pPr>
              <a:buFont typeface="Wingdings" panose="05000000000000000000" pitchFamily="2" charset="2"/>
              <a:buChar char="Ø"/>
            </a:pPr>
            <a:r>
              <a:rPr lang="de-DE" sz="2800" dirty="0" smtClean="0"/>
              <a:t>Haftung aller WE nach § 10 Abs.8 WEG nach außen</a:t>
            </a:r>
          </a:p>
          <a:p>
            <a:pPr>
              <a:buFont typeface="Wingdings" panose="05000000000000000000" pitchFamily="2" charset="2"/>
              <a:buChar char="Ø"/>
            </a:pPr>
            <a:r>
              <a:rPr lang="de-DE" sz="2800" dirty="0" smtClean="0"/>
              <a:t>Ein Gemeinschaftskonto</a:t>
            </a:r>
          </a:p>
          <a:p>
            <a:pPr>
              <a:buFont typeface="Wingdings" panose="05000000000000000000" pitchFamily="2" charset="2"/>
              <a:buChar char="Ø"/>
            </a:pPr>
            <a:r>
              <a:rPr lang="de-DE" sz="2800" dirty="0" smtClean="0"/>
              <a:t>Eine Instandhaltungsrücklage (außer eigene UG)            </a:t>
            </a:r>
            <a:r>
              <a:rPr lang="de-DE" sz="1800" b="1" dirty="0" smtClean="0"/>
              <a:t>       KG Berlin IMR 2008, 209; LG Düsseldorf U.v.16.04.2014 – 25 S 141/13</a:t>
            </a:r>
          </a:p>
          <a:p>
            <a:pPr>
              <a:buFont typeface="Wingdings" panose="05000000000000000000" pitchFamily="2" charset="2"/>
              <a:buChar char="Ø"/>
            </a:pPr>
            <a:r>
              <a:rPr lang="de-DE" sz="2800" dirty="0" smtClean="0"/>
              <a:t>Beschlüsse der UG über Höhe und Entnahme </a:t>
            </a:r>
            <a:r>
              <a:rPr lang="de-DE" sz="2800" b="1" dirty="0" smtClean="0"/>
              <a:t>ja</a:t>
            </a:r>
            <a:r>
              <a:rPr lang="de-DE" sz="2800" dirty="0" smtClean="0"/>
              <a:t>,                            über Auflösung und Entnahme der Reserve </a:t>
            </a:r>
            <a:r>
              <a:rPr lang="de-DE" sz="2800" b="1" dirty="0" smtClean="0"/>
              <a:t>nein</a:t>
            </a:r>
            <a:r>
              <a:rPr lang="de-DE" sz="2800" dirty="0" smtClean="0"/>
              <a:t>                  </a:t>
            </a:r>
            <a:r>
              <a:rPr lang="de-DE" sz="1800" b="1" dirty="0" smtClean="0"/>
              <a:t>AG Syke ZMR 2013, 155; OLG Hamm ZWE 2007, 34; LG Köln, ZWE 2012, 279 </a:t>
            </a:r>
            <a:endParaRPr lang="en-US" sz="1800" b="1"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14</a:t>
            </a:fld>
            <a:endParaRPr lang="en-US" sz="1000" dirty="0"/>
          </a:p>
        </p:txBody>
      </p:sp>
    </p:spTree>
    <p:extLst>
      <p:ext uri="{BB962C8B-B14F-4D97-AF65-F5344CB8AC3E}">
        <p14:creationId xmlns:p14="http://schemas.microsoft.com/office/powerpoint/2010/main" val="369864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a:t>Interne Verwaltung</a:t>
            </a:r>
            <a:r>
              <a:rPr lang="de-DE" sz="3200" dirty="0"/>
              <a:t/>
            </a:r>
            <a:br>
              <a:rPr lang="de-DE" sz="3200" dirty="0"/>
            </a:br>
            <a:r>
              <a:rPr lang="de-DE" sz="3200" b="1" dirty="0" smtClean="0">
                <a:solidFill>
                  <a:srgbClr val="00B050"/>
                </a:solidFill>
              </a:rPr>
              <a:t>Instandhaltung und Instandsetzung</a:t>
            </a:r>
            <a:endParaRPr lang="en-US" sz="3200" dirty="0"/>
          </a:p>
        </p:txBody>
      </p:sp>
      <p:sp>
        <p:nvSpPr>
          <p:cNvPr id="3" name="Inhaltsplatzhalter 2"/>
          <p:cNvSpPr>
            <a:spLocks noGrp="1"/>
          </p:cNvSpPr>
          <p:nvPr>
            <p:ph idx="1"/>
          </p:nvPr>
        </p:nvSpPr>
        <p:spPr/>
        <p:txBody>
          <a:bodyPr>
            <a:normAutofit fontScale="92500" lnSpcReduction="10000"/>
          </a:bodyPr>
          <a:lstStyle/>
          <a:p>
            <a:pPr marL="0" indent="0">
              <a:buNone/>
            </a:pPr>
            <a:r>
              <a:rPr lang="de-DE" sz="2800" dirty="0" smtClean="0"/>
              <a:t>Instandhaltung = Mehrheitsbeschluss § 21 V Nr.4 WEG</a:t>
            </a:r>
          </a:p>
          <a:p>
            <a:pPr marL="0" indent="0">
              <a:buNone/>
            </a:pPr>
            <a:r>
              <a:rPr lang="de-DE" sz="2800" dirty="0" smtClean="0"/>
              <a:t>aber Maßnahmen, die nur die UG betreffen</a:t>
            </a:r>
          </a:p>
          <a:p>
            <a:pPr marL="0" indent="0">
              <a:buNone/>
            </a:pPr>
            <a:r>
              <a:rPr lang="de-DE" sz="2800" dirty="0" smtClean="0"/>
              <a:t>also ohne Auswirkung auf die gesamte Gemeinschaft </a:t>
            </a:r>
          </a:p>
          <a:p>
            <a:r>
              <a:rPr lang="de-DE" sz="2800" dirty="0"/>
              <a:t>Sanierung des einzelnen Daches </a:t>
            </a:r>
            <a:r>
              <a:rPr lang="de-DE" sz="2800" b="1" dirty="0"/>
              <a:t>nein </a:t>
            </a:r>
            <a:endParaRPr lang="de-DE" sz="2800" b="1" dirty="0" smtClean="0"/>
          </a:p>
          <a:p>
            <a:r>
              <a:rPr lang="de-DE" sz="2800" dirty="0" smtClean="0"/>
              <a:t>Anstrich des eigenen Treppenhauses = </a:t>
            </a:r>
            <a:r>
              <a:rPr lang="de-DE" sz="2800" b="1" dirty="0" smtClean="0"/>
              <a:t>intern ja</a:t>
            </a:r>
            <a:r>
              <a:rPr lang="de-DE" sz="2800" dirty="0" smtClean="0"/>
              <a:t>,</a:t>
            </a:r>
          </a:p>
          <a:p>
            <a:pPr marL="0" indent="0">
              <a:buNone/>
            </a:pPr>
            <a:r>
              <a:rPr lang="de-DE" sz="2800" dirty="0" smtClean="0"/>
              <a:t>    wenn kein Haftungsrisiko für die anderen WE                       </a:t>
            </a:r>
            <a:r>
              <a:rPr lang="de-DE" sz="1900" b="1" dirty="0" smtClean="0"/>
              <a:t>       </a:t>
            </a:r>
          </a:p>
          <a:p>
            <a:pPr marL="0" indent="0">
              <a:buNone/>
            </a:pPr>
            <a:r>
              <a:rPr lang="de-DE" sz="1900" b="1" dirty="0"/>
              <a:t> </a:t>
            </a:r>
            <a:r>
              <a:rPr lang="de-DE" sz="1900" b="1" dirty="0" smtClean="0"/>
              <a:t>      </a:t>
            </a:r>
            <a:r>
              <a:rPr lang="de-DE" sz="1900" b="1" dirty="0" err="1" smtClean="0"/>
              <a:t>Moosheimer</a:t>
            </a:r>
            <a:r>
              <a:rPr lang="de-DE" sz="1900" b="1" dirty="0" smtClean="0"/>
              <a:t> ZMR 2014, 606</a:t>
            </a:r>
            <a:r>
              <a:rPr lang="de-DE" sz="2800" dirty="0" smtClean="0"/>
              <a:t>   </a:t>
            </a:r>
          </a:p>
          <a:p>
            <a:pPr marL="0" indent="0">
              <a:buNone/>
            </a:pPr>
            <a:r>
              <a:rPr lang="de-DE" sz="2800" b="1" u="sng" dirty="0" smtClean="0"/>
              <a:t>Konsequenz </a:t>
            </a:r>
          </a:p>
          <a:p>
            <a:pPr marL="0" indent="0">
              <a:buNone/>
            </a:pPr>
            <a:r>
              <a:rPr lang="de-DE" sz="2800" dirty="0"/>
              <a:t>Auftrag erst, wenn Geld der UG vorhanden </a:t>
            </a:r>
            <a:endParaRPr lang="de-DE" sz="2800" dirty="0" smtClean="0"/>
          </a:p>
          <a:p>
            <a:pPr marL="0" indent="0">
              <a:buNone/>
            </a:pPr>
            <a:r>
              <a:rPr lang="de-DE" sz="2800" dirty="0" smtClean="0"/>
              <a:t>und Verteilung der anteiligen Kosten auf die UG  </a:t>
            </a:r>
            <a:endParaRPr lang="de-DE" sz="2800" dirty="0"/>
          </a:p>
          <a:p>
            <a:pPr marL="0" indent="0">
              <a:buNone/>
            </a:pPr>
            <a:endParaRPr lang="en-US" sz="2800" b="1" u="sng"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15</a:t>
            </a:fld>
            <a:endParaRPr lang="en-US" sz="1000" dirty="0"/>
          </a:p>
        </p:txBody>
      </p:sp>
    </p:spTree>
    <p:extLst>
      <p:ext uri="{BB962C8B-B14F-4D97-AF65-F5344CB8AC3E}">
        <p14:creationId xmlns:p14="http://schemas.microsoft.com/office/powerpoint/2010/main" val="2954464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Autofit/>
          </a:bodyPr>
          <a:lstStyle/>
          <a:p>
            <a:pPr algn="l"/>
            <a:r>
              <a:rPr lang="de-DE" sz="3200" b="1" dirty="0" smtClean="0"/>
              <a:t>Beschlussvorschlag</a:t>
            </a:r>
            <a:r>
              <a:rPr lang="de-DE" sz="3200" dirty="0"/>
              <a:t/>
            </a:r>
            <a:br>
              <a:rPr lang="de-DE" sz="3200" dirty="0"/>
            </a:br>
            <a:r>
              <a:rPr lang="de-DE" sz="3200" b="1" dirty="0" smtClean="0">
                <a:solidFill>
                  <a:srgbClr val="00B050"/>
                </a:solidFill>
              </a:rPr>
              <a:t>Instandsetzungsauftrag/Entnahme Rücklage </a:t>
            </a:r>
            <a:endParaRPr lang="en-US" sz="3200" b="1" dirty="0">
              <a:solidFill>
                <a:srgbClr val="00B050"/>
              </a:solidFill>
            </a:endParaRPr>
          </a:p>
        </p:txBody>
      </p:sp>
      <p:sp>
        <p:nvSpPr>
          <p:cNvPr id="3" name="Inhaltsplatzhalter 2"/>
          <p:cNvSpPr>
            <a:spLocks noGrp="1"/>
          </p:cNvSpPr>
          <p:nvPr>
            <p:ph idx="1"/>
          </p:nvPr>
        </p:nvSpPr>
        <p:spPr>
          <a:solidFill>
            <a:srgbClr val="CCFF99"/>
          </a:solidFill>
          <a:ln>
            <a:solidFill>
              <a:schemeClr val="tx1"/>
            </a:solidFill>
          </a:ln>
        </p:spPr>
        <p:txBody>
          <a:bodyPr>
            <a:normAutofit fontScale="70000" lnSpcReduction="20000"/>
          </a:bodyPr>
          <a:lstStyle/>
          <a:p>
            <a:pPr marL="0" indent="0">
              <a:buNone/>
            </a:pPr>
            <a:r>
              <a:rPr lang="de-DE" i="1" dirty="0"/>
              <a:t>Nach  § 10 der Teilungserklärung der WEG Kurze Straße 5-10  vom  07.10.2008 (Notar Dr. Müller UR Nr. 223/08)  wird die Untergemeinschaft des Gebäudes Kurze Straße 7 ermächtigt die Instandsetzung des ausschließlich dieses Haus betreffende Gemeinschaftseigentum in einer Teilversammlung zu beschließen.  Die Untergemeinschaft des Hauses Kurze Straße 7  beschließt aufgrund dieser Ermächtigung: </a:t>
            </a:r>
            <a:endParaRPr lang="en-US" dirty="0"/>
          </a:p>
          <a:p>
            <a:pPr marL="514350" indent="-514350">
              <a:buFont typeface="+mj-lt"/>
              <a:buAutoNum type="arabicPeriod"/>
            </a:pPr>
            <a:r>
              <a:rPr lang="de-DE" i="1" dirty="0" smtClean="0"/>
              <a:t>Der </a:t>
            </a:r>
            <a:r>
              <a:rPr lang="de-DE" i="1" dirty="0"/>
              <a:t>Verwalter  wird beauftragt und bevollmächtigt, auf der Grundlage des vorliegenden Angebots vom 13.05.2013 mit der Firma Anstrich Müller namens und im Auftrag der WEG Kurze Straße 5-10 abzuschließen.</a:t>
            </a:r>
            <a:endParaRPr lang="en-US" dirty="0"/>
          </a:p>
          <a:p>
            <a:pPr marL="514350" indent="-514350">
              <a:buFont typeface="+mj-lt"/>
              <a:buAutoNum type="arabicPeriod"/>
            </a:pPr>
            <a:r>
              <a:rPr lang="de-DE" i="1" dirty="0" smtClean="0"/>
              <a:t>Die </a:t>
            </a:r>
            <a:r>
              <a:rPr lang="de-DE" i="1" dirty="0"/>
              <a:t>Kosten der Treppenhausrenovierung werden der Instandhaltungsrücklage des Hauses Kurze Straße 7 entnommen.</a:t>
            </a:r>
            <a:endParaRPr lang="en-US" dirty="0"/>
          </a:p>
          <a:p>
            <a:pPr marL="514350" indent="-514350">
              <a:buFont typeface="+mj-lt"/>
              <a:buAutoNum type="arabicPeriod"/>
            </a:pPr>
            <a:r>
              <a:rPr lang="de-DE" i="1" dirty="0" smtClean="0"/>
              <a:t>lm </a:t>
            </a:r>
            <a:r>
              <a:rPr lang="de-DE" i="1" dirty="0"/>
              <a:t>Innenverhältnis kommen die Wohnungseigentümer des Hauses Kurze Straße 7 für die entstehenden Kosten auf. </a:t>
            </a:r>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16</a:t>
            </a:fld>
            <a:endParaRPr lang="en-US" sz="1000" dirty="0"/>
          </a:p>
        </p:txBody>
      </p:sp>
    </p:spTree>
    <p:extLst>
      <p:ext uri="{BB962C8B-B14F-4D97-AF65-F5344CB8AC3E}">
        <p14:creationId xmlns:p14="http://schemas.microsoft.com/office/powerpoint/2010/main" val="2732515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Beschlussvorschlag Teil 1</a:t>
            </a:r>
            <a:r>
              <a:rPr lang="de-DE" sz="3200" dirty="0"/>
              <a:t/>
            </a:r>
            <a:br>
              <a:rPr lang="de-DE" sz="3200" dirty="0"/>
            </a:br>
            <a:r>
              <a:rPr lang="de-DE" sz="3200" b="1" dirty="0" smtClean="0">
                <a:solidFill>
                  <a:srgbClr val="00B050"/>
                </a:solidFill>
              </a:rPr>
              <a:t>Instandsetzungsauftrag/Sonderumlage (UG)  </a:t>
            </a:r>
            <a:endParaRPr lang="en-US" sz="3200" dirty="0"/>
          </a:p>
        </p:txBody>
      </p:sp>
      <p:sp>
        <p:nvSpPr>
          <p:cNvPr id="3" name="Inhaltsplatzhalter 2"/>
          <p:cNvSpPr>
            <a:spLocks noGrp="1"/>
          </p:cNvSpPr>
          <p:nvPr>
            <p:ph idx="1"/>
          </p:nvPr>
        </p:nvSpPr>
        <p:spPr>
          <a:solidFill>
            <a:srgbClr val="CCFF99"/>
          </a:solidFill>
          <a:ln>
            <a:solidFill>
              <a:schemeClr val="tx1"/>
            </a:solidFill>
          </a:ln>
        </p:spPr>
        <p:txBody>
          <a:bodyPr>
            <a:normAutofit fontScale="77500" lnSpcReduction="20000"/>
          </a:bodyPr>
          <a:lstStyle/>
          <a:p>
            <a:pPr marL="0" indent="0">
              <a:buNone/>
            </a:pPr>
            <a:r>
              <a:rPr lang="de-DE" i="1" dirty="0"/>
              <a:t>Nach  § 12 der Teilungserklärung der WEG Hauptstraße 12 – 35  vom 21.05.2001(Notarin Elke Kötter  UR Nr. 143/01)  wird die Untergemeinschaft des Gebäudes Hauptstraße 19 ermächtigt die Instandsetzung des ausschließlich dieses Haus betreffende Gemeinschaftseigentum in einer Teilversammlung zu beschließen.  Die Untergemeinschaft des Hauses Hauptstraße 19  beschließt aufgrund dieser Ermächtigung: </a:t>
            </a:r>
          </a:p>
          <a:p>
            <a:pPr marL="0" indent="0">
              <a:buNone/>
            </a:pPr>
            <a:r>
              <a:rPr lang="de-DE" i="1" dirty="0"/>
              <a:t>1. Die Wohnungseigentümer des Hauses Hauptstraße 19 beschließen die Renovierung des Treppenhauses des Hauses Hauptstraße 19 auf der Grundlage des vorliegenden Angebots vom 13.05.2013  der Firma Anstrich Müller in Höhe von € 2.420,00. </a:t>
            </a:r>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17</a:t>
            </a:fld>
            <a:endParaRPr lang="en-US" sz="1000" dirty="0"/>
          </a:p>
        </p:txBody>
      </p:sp>
    </p:spTree>
    <p:extLst>
      <p:ext uri="{BB962C8B-B14F-4D97-AF65-F5344CB8AC3E}">
        <p14:creationId xmlns:p14="http://schemas.microsoft.com/office/powerpoint/2010/main" val="3277902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Beschlussvorschlag Teil 2</a:t>
            </a:r>
            <a:r>
              <a:rPr lang="de-DE" sz="3200" dirty="0"/>
              <a:t/>
            </a:r>
            <a:br>
              <a:rPr lang="de-DE" sz="3200" dirty="0"/>
            </a:br>
            <a:r>
              <a:rPr lang="de-DE" sz="3200" b="1" dirty="0" smtClean="0">
                <a:solidFill>
                  <a:srgbClr val="00B050"/>
                </a:solidFill>
              </a:rPr>
              <a:t>Instandsetzungsauftrag/Sonderumlage (UG)  </a:t>
            </a:r>
            <a:endParaRPr lang="en-US" sz="3200" dirty="0"/>
          </a:p>
        </p:txBody>
      </p:sp>
      <p:sp>
        <p:nvSpPr>
          <p:cNvPr id="3" name="Inhaltsplatzhalter 2"/>
          <p:cNvSpPr>
            <a:spLocks noGrp="1"/>
          </p:cNvSpPr>
          <p:nvPr>
            <p:ph idx="1"/>
          </p:nvPr>
        </p:nvSpPr>
        <p:spPr>
          <a:solidFill>
            <a:srgbClr val="CCFF99"/>
          </a:solidFill>
          <a:ln>
            <a:solidFill>
              <a:schemeClr val="tx1"/>
            </a:solidFill>
          </a:ln>
        </p:spPr>
        <p:txBody>
          <a:bodyPr>
            <a:normAutofit fontScale="77500" lnSpcReduction="20000"/>
          </a:bodyPr>
          <a:lstStyle/>
          <a:p>
            <a:pPr marL="0" indent="0">
              <a:buNone/>
            </a:pPr>
            <a:r>
              <a:rPr lang="de-DE" i="1" dirty="0" smtClean="0"/>
              <a:t>2. lm Innenverhältnis zur gesamten Gemeinschaft kommen die Wohnungseigentümer des Hauses Hauptstraße 19  im Verhältnis ihrer Miteigentumsanteile für die entstehenden Kosten auf. </a:t>
            </a:r>
          </a:p>
          <a:p>
            <a:pPr marL="0" indent="0">
              <a:buNone/>
            </a:pPr>
            <a:r>
              <a:rPr lang="de-DE" i="1" dirty="0" smtClean="0"/>
              <a:t>3</a:t>
            </a:r>
            <a:r>
              <a:rPr lang="de-DE" i="1" dirty="0"/>
              <a:t>. Zur Finanzierung der Treppenhausrenovierung wird eine Sonderumlage von € 2.500,00, verteilt nach MEA der Untergemeinschaft erhoben. Die anteiligen Beiträge sind zum 30.06.2013 fällig und auf das Gemeinschaftskonto einzuzahlen. </a:t>
            </a:r>
          </a:p>
          <a:p>
            <a:pPr marL="0" indent="0">
              <a:buNone/>
            </a:pPr>
            <a:r>
              <a:rPr lang="de-DE" i="1" dirty="0"/>
              <a:t>4. Der Verwalter  wird beauftragt und bevollmächtigt, auf der Grundlage des vorliegenden Angebots vom 13.05.2013 mit der Firma Anstrich Müller namens und im Auftrag der WEG Hauptstraße 12 – 35 abzuschließen, sobald die Sonderumlage nach Ziffer 3 vollständig auf dem Konto eingezahlt wurde. </a:t>
            </a:r>
            <a:endParaRPr lang="en-US" i="1"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18</a:t>
            </a:fld>
            <a:endParaRPr lang="en-US" sz="1000" dirty="0"/>
          </a:p>
        </p:txBody>
      </p:sp>
    </p:spTree>
    <p:extLst>
      <p:ext uri="{BB962C8B-B14F-4D97-AF65-F5344CB8AC3E}">
        <p14:creationId xmlns:p14="http://schemas.microsoft.com/office/powerpoint/2010/main" val="1365786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a:t>Interne Verwaltung</a:t>
            </a:r>
            <a:r>
              <a:rPr lang="de-DE" sz="3200" dirty="0"/>
              <a:t/>
            </a:r>
            <a:br>
              <a:rPr lang="de-DE" sz="3200" dirty="0"/>
            </a:br>
            <a:r>
              <a:rPr lang="de-DE" sz="3200" b="1" dirty="0" smtClean="0">
                <a:solidFill>
                  <a:srgbClr val="00B050"/>
                </a:solidFill>
              </a:rPr>
              <a:t>Bauliche Veränderung</a:t>
            </a:r>
            <a:endParaRPr lang="en-US" sz="3200" b="1" dirty="0">
              <a:solidFill>
                <a:srgbClr val="00B050"/>
              </a:solidFill>
            </a:endParaRPr>
          </a:p>
        </p:txBody>
      </p:sp>
      <p:sp>
        <p:nvSpPr>
          <p:cNvPr id="3" name="Inhaltsplatzhalter 2"/>
          <p:cNvSpPr>
            <a:spLocks noGrp="1"/>
          </p:cNvSpPr>
          <p:nvPr>
            <p:ph idx="1"/>
          </p:nvPr>
        </p:nvSpPr>
        <p:spPr/>
        <p:txBody>
          <a:bodyPr>
            <a:normAutofit lnSpcReduction="10000"/>
          </a:bodyPr>
          <a:lstStyle/>
          <a:p>
            <a:pPr marL="0" indent="0">
              <a:buNone/>
            </a:pPr>
            <a:r>
              <a:rPr lang="de-DE" sz="2800" dirty="0" smtClean="0"/>
              <a:t>Zustimmung aller gemäß §§ 22 I, 14 Nr.1 WEG benachteiligten Wohnungseigentümer</a:t>
            </a:r>
          </a:p>
          <a:p>
            <a:r>
              <a:rPr lang="de-DE" sz="2800" dirty="0"/>
              <a:t>Mobilfunkanlage </a:t>
            </a:r>
            <a:r>
              <a:rPr lang="de-DE" sz="2800" b="1" u="sng" dirty="0"/>
              <a:t>auf</a:t>
            </a:r>
            <a:r>
              <a:rPr lang="de-DE" sz="2800" dirty="0"/>
              <a:t> Haus A = Gemeinschaft </a:t>
            </a:r>
            <a:r>
              <a:rPr lang="de-DE" sz="2800" dirty="0" smtClean="0"/>
              <a:t>                            </a:t>
            </a:r>
            <a:r>
              <a:rPr lang="de-DE" sz="2800" b="1" dirty="0" smtClean="0"/>
              <a:t>      </a:t>
            </a:r>
            <a:r>
              <a:rPr lang="de-DE" sz="1800" b="1" dirty="0"/>
              <a:t>AG München IMR 2009, 1005; OLG München NZM 2007, 391</a:t>
            </a:r>
            <a:endParaRPr lang="en-US" sz="1800" b="1" dirty="0"/>
          </a:p>
          <a:p>
            <a:r>
              <a:rPr lang="de-DE" sz="2800" dirty="0" smtClean="0"/>
              <a:t>Treppenlift </a:t>
            </a:r>
            <a:r>
              <a:rPr lang="de-DE" sz="2800" b="1" u="sng" dirty="0" smtClean="0"/>
              <a:t>in</a:t>
            </a:r>
            <a:r>
              <a:rPr lang="de-DE" sz="2800" dirty="0" smtClean="0"/>
              <a:t> Haus A + Kosten Haus A = UG</a:t>
            </a:r>
            <a:r>
              <a:rPr lang="de-DE" dirty="0" smtClean="0"/>
              <a:t>                   </a:t>
            </a:r>
            <a:r>
              <a:rPr lang="de-DE" sz="1800" b="1" dirty="0" smtClean="0"/>
              <a:t>OLG München NZM 2008, 848; a.A. Eichhorn DWE 2013, 53</a:t>
            </a:r>
          </a:p>
          <a:p>
            <a:r>
              <a:rPr lang="de-DE" sz="2800" dirty="0" smtClean="0"/>
              <a:t>wenn </a:t>
            </a:r>
            <a:r>
              <a:rPr lang="de-DE" sz="2800" dirty="0"/>
              <a:t>kein Haftungsrisiko für die anderen WE </a:t>
            </a:r>
          </a:p>
          <a:p>
            <a:pPr marL="0" indent="0">
              <a:buNone/>
            </a:pPr>
            <a:r>
              <a:rPr lang="de-DE" sz="2800" b="1" u="sng" dirty="0"/>
              <a:t>Konsequenz </a:t>
            </a:r>
          </a:p>
          <a:p>
            <a:pPr marL="0" indent="0">
              <a:buNone/>
            </a:pPr>
            <a:r>
              <a:rPr lang="de-DE" sz="2800" dirty="0"/>
              <a:t>Auftrag erst, wenn Geld der UG vorhanden </a:t>
            </a:r>
          </a:p>
          <a:p>
            <a:pPr marL="0" indent="0">
              <a:buNone/>
            </a:pPr>
            <a:r>
              <a:rPr lang="de-DE" sz="2800" dirty="0"/>
              <a:t>und Verteilung der </a:t>
            </a:r>
            <a:r>
              <a:rPr lang="de-DE" sz="2800" dirty="0" smtClean="0"/>
              <a:t>anteiligen Kosten </a:t>
            </a:r>
            <a:r>
              <a:rPr lang="de-DE" sz="2800" dirty="0"/>
              <a:t>auf die UG  </a:t>
            </a:r>
          </a:p>
          <a:p>
            <a:pPr>
              <a:buFontTx/>
              <a:buChar char="-"/>
            </a:pPr>
            <a:endParaRPr lang="de-DE" sz="2800" b="1" dirty="0" smtClean="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19</a:t>
            </a:fld>
            <a:endParaRPr lang="en-US" sz="1000" dirty="0"/>
          </a:p>
        </p:txBody>
      </p:sp>
    </p:spTree>
    <p:extLst>
      <p:ext uri="{BB962C8B-B14F-4D97-AF65-F5344CB8AC3E}">
        <p14:creationId xmlns:p14="http://schemas.microsoft.com/office/powerpoint/2010/main" val="424248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normAutofit/>
          </a:bodyPr>
          <a:lstStyle/>
          <a:p>
            <a:pPr algn="l"/>
            <a:r>
              <a:rPr lang="de-DE" sz="3200" b="1" dirty="0" smtClean="0"/>
              <a:t>Grundsätze</a:t>
            </a:r>
            <a:r>
              <a:rPr lang="de-DE" sz="3200" b="1" dirty="0" smtClean="0">
                <a:solidFill>
                  <a:srgbClr val="0070C0"/>
                </a:solidFill>
              </a:rPr>
              <a:t/>
            </a:r>
            <a:br>
              <a:rPr lang="de-DE" sz="3200" b="1" dirty="0" smtClean="0">
                <a:solidFill>
                  <a:srgbClr val="0070C0"/>
                </a:solidFill>
              </a:rPr>
            </a:br>
            <a:r>
              <a:rPr lang="de-DE" sz="3200" b="1" dirty="0" smtClean="0">
                <a:solidFill>
                  <a:srgbClr val="00B050"/>
                </a:solidFill>
              </a:rPr>
              <a:t>Vorstellung des Gesetzgebers</a:t>
            </a:r>
            <a:endParaRPr lang="en-US" sz="3200" b="1" dirty="0">
              <a:solidFill>
                <a:srgbClr val="00B050"/>
              </a:solidFill>
            </a:endParaRPr>
          </a:p>
        </p:txBody>
      </p:sp>
      <p:sp>
        <p:nvSpPr>
          <p:cNvPr id="11" name="Textplatzhalter 10"/>
          <p:cNvSpPr>
            <a:spLocks noGrp="1"/>
          </p:cNvSpPr>
          <p:nvPr>
            <p:ph idx="1"/>
          </p:nvPr>
        </p:nvSpPr>
        <p:spPr/>
        <p:txBody>
          <a:bodyPr>
            <a:normAutofit/>
          </a:bodyPr>
          <a:lstStyle/>
          <a:p>
            <a:pPr marL="0" indent="0">
              <a:buNone/>
            </a:pPr>
            <a:r>
              <a:rPr lang="de-DE" sz="2800" b="1" dirty="0"/>
              <a:t>1951 </a:t>
            </a:r>
            <a:r>
              <a:rPr lang="de-DE" sz="2800" b="1" dirty="0" smtClean="0"/>
              <a:t>Verkündung des WEG                                          </a:t>
            </a:r>
            <a:endParaRPr lang="de-DE" sz="2800" b="1" dirty="0"/>
          </a:p>
          <a:p>
            <a:r>
              <a:rPr lang="de-DE" sz="2800" dirty="0" smtClean="0"/>
              <a:t>Vorbild Stockwerkseigentum</a:t>
            </a:r>
          </a:p>
          <a:p>
            <a:r>
              <a:rPr lang="de-DE" sz="2800" dirty="0" smtClean="0"/>
              <a:t>Ein Gebäude = eine Anlage = gleiche Interessen </a:t>
            </a:r>
          </a:p>
          <a:p>
            <a:pPr marL="0" indent="0">
              <a:buNone/>
            </a:pPr>
            <a:r>
              <a:rPr lang="de-DE" sz="2800" b="1" dirty="0" smtClean="0"/>
              <a:t>2007 </a:t>
            </a:r>
            <a:r>
              <a:rPr lang="de-DE" sz="2800" b="1" dirty="0"/>
              <a:t>WEG Reform </a:t>
            </a:r>
            <a:endParaRPr lang="de-DE" sz="2800" b="1" dirty="0" smtClean="0"/>
          </a:p>
          <a:p>
            <a:pPr marL="0" indent="0">
              <a:buNone/>
            </a:pPr>
            <a:r>
              <a:rPr lang="de-DE" sz="2800" dirty="0" smtClean="0"/>
              <a:t>Mehrhausanlage / Untergemeinschaften bekannt, </a:t>
            </a:r>
            <a:r>
              <a:rPr lang="de-DE" sz="2800" b="1" u="sng" dirty="0" smtClean="0"/>
              <a:t>aber</a:t>
            </a:r>
          </a:p>
          <a:p>
            <a:r>
              <a:rPr lang="de-DE" sz="2800" dirty="0" smtClean="0"/>
              <a:t>erweiterte Beschlusskompetenzen </a:t>
            </a:r>
          </a:p>
          <a:p>
            <a:r>
              <a:rPr lang="de-DE" sz="2800" dirty="0" smtClean="0"/>
              <a:t>Kostenverteilung nach Gebrauch  </a:t>
            </a:r>
          </a:p>
          <a:p>
            <a:r>
              <a:rPr lang="de-DE" sz="2800" dirty="0" smtClean="0"/>
              <a:t>Zuweisung von Kosten </a:t>
            </a:r>
            <a:endParaRPr lang="de-DE" sz="2800" dirty="0"/>
          </a:p>
          <a:p>
            <a:pPr lvl="8" algn="ctr"/>
            <a:endParaRPr lang="en-US" dirty="0"/>
          </a:p>
        </p:txBody>
      </p:sp>
      <p:sp>
        <p:nvSpPr>
          <p:cNvPr id="6" name="Datumsplatzhalter 5"/>
          <p:cNvSpPr>
            <a:spLocks noGrp="1"/>
          </p:cNvSpPr>
          <p:nvPr>
            <p:ph type="dt" sz="half" idx="10"/>
          </p:nvPr>
        </p:nvSpPr>
        <p:spPr>
          <a:xfrm>
            <a:off x="481256" y="6356350"/>
            <a:ext cx="2133600" cy="365125"/>
          </a:xfrm>
        </p:spPr>
        <p:txBody>
          <a:bodyPr/>
          <a:lstStyle/>
          <a:p>
            <a:r>
              <a:rPr lang="en-US" sz="1000" dirty="0" smtClean="0">
                <a:solidFill>
                  <a:schemeClr val="bg1">
                    <a:lumMod val="50000"/>
                  </a:schemeClr>
                </a:solidFill>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solidFill>
                  <a:schemeClr val="bg1">
                    <a:lumMod val="50000"/>
                  </a:schemeClr>
                </a:solidFill>
              </a:rPr>
              <a:t>- Winterseminar VNWI - 21.11.2014</a:t>
            </a:r>
            <a:endParaRPr lang="en-US" sz="1000" dirty="0">
              <a:solidFill>
                <a:schemeClr val="bg1">
                  <a:lumMod val="50000"/>
                </a:schemeClr>
              </a:solidFill>
            </a:endParaRPr>
          </a:p>
        </p:txBody>
      </p:sp>
      <p:sp>
        <p:nvSpPr>
          <p:cNvPr id="4" name="Fußzeilenplatzhalter 3"/>
          <p:cNvSpPr>
            <a:spLocks noGrp="1"/>
          </p:cNvSpPr>
          <p:nvPr>
            <p:ph type="ftr" sz="quarter" idx="11"/>
          </p:nvPr>
        </p:nvSpPr>
        <p:spPr/>
        <p:txBody>
          <a:bodyPr/>
          <a:lstStyle/>
          <a:p>
            <a:pPr algn="r"/>
            <a:r>
              <a:rPr lang="de-DE" sz="1000" dirty="0" smtClean="0">
                <a:solidFill>
                  <a:schemeClr val="bg1">
                    <a:lumMod val="50000"/>
                  </a:schemeClr>
                </a:solidFill>
              </a:rPr>
              <a:t>Beschlusskompetenz der Wohnungseigentümer in Mehrhausanlagen und ihren Untergemeinschaften </a:t>
            </a:r>
            <a:endParaRPr lang="en-US" sz="1000" dirty="0">
              <a:solidFill>
                <a:schemeClr val="bg1">
                  <a:lumMod val="50000"/>
                </a:schemeClr>
              </a:solidFill>
            </a:endParaRPr>
          </a:p>
        </p:txBody>
      </p:sp>
      <p:sp>
        <p:nvSpPr>
          <p:cNvPr id="5" name="Foliennummernplatzhalter 4"/>
          <p:cNvSpPr>
            <a:spLocks noGrp="1"/>
          </p:cNvSpPr>
          <p:nvPr>
            <p:ph type="sldNum" sz="quarter" idx="12"/>
          </p:nvPr>
        </p:nvSpPr>
        <p:spPr/>
        <p:txBody>
          <a:bodyPr/>
          <a:lstStyle/>
          <a:p>
            <a:fld id="{66D221DE-6FB1-4995-9AC5-A029A18830C4}" type="slidenum">
              <a:rPr lang="en-US" sz="1000" smtClean="0">
                <a:solidFill>
                  <a:schemeClr val="bg1">
                    <a:lumMod val="50000"/>
                  </a:schemeClr>
                </a:solidFill>
              </a:rPr>
              <a:t>2</a:t>
            </a:fld>
            <a:endParaRPr lang="en-US" sz="1000" dirty="0">
              <a:solidFill>
                <a:schemeClr val="bg1">
                  <a:lumMod val="50000"/>
                </a:schemeClr>
              </a:solidFill>
            </a:endParaRPr>
          </a:p>
        </p:txBody>
      </p:sp>
    </p:spTree>
    <p:extLst>
      <p:ext uri="{BB962C8B-B14F-4D97-AF65-F5344CB8AC3E}">
        <p14:creationId xmlns:p14="http://schemas.microsoft.com/office/powerpoint/2010/main" val="2626541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smtClean="0"/>
              <a:t>Protokollhinweis </a:t>
            </a:r>
            <a:r>
              <a:rPr lang="de-DE" sz="3200" b="1" dirty="0"/>
              <a:t>(</a:t>
            </a:r>
            <a:r>
              <a:rPr lang="de-DE" sz="3200" b="1" dirty="0" smtClean="0"/>
              <a:t>Modernisierung) </a:t>
            </a:r>
            <a:r>
              <a:rPr lang="de-DE" sz="3200" dirty="0"/>
              <a:t/>
            </a:r>
            <a:br>
              <a:rPr lang="de-DE" sz="3200" dirty="0"/>
            </a:br>
            <a:r>
              <a:rPr lang="de-DE" sz="3200" b="1" dirty="0" smtClean="0">
                <a:solidFill>
                  <a:srgbClr val="00B050"/>
                </a:solidFill>
              </a:rPr>
              <a:t>Modernisierung gemäß </a:t>
            </a:r>
            <a:r>
              <a:rPr lang="de-DE" sz="3200" b="1" dirty="0">
                <a:solidFill>
                  <a:srgbClr val="00B050"/>
                </a:solidFill>
              </a:rPr>
              <a:t>§ </a:t>
            </a:r>
            <a:r>
              <a:rPr lang="de-DE" sz="3200" b="1" dirty="0" smtClean="0">
                <a:solidFill>
                  <a:srgbClr val="00B050"/>
                </a:solidFill>
              </a:rPr>
              <a:t>22 Abs.2 </a:t>
            </a:r>
            <a:r>
              <a:rPr lang="de-DE" sz="3200" b="1" dirty="0">
                <a:solidFill>
                  <a:srgbClr val="00B050"/>
                </a:solidFill>
              </a:rPr>
              <a:t>WEG</a:t>
            </a:r>
            <a:endParaRPr lang="en-US" sz="3200" b="1" dirty="0">
              <a:solidFill>
                <a:srgbClr val="00B050"/>
              </a:solidFill>
            </a:endParaRPr>
          </a:p>
        </p:txBody>
      </p:sp>
      <p:sp>
        <p:nvSpPr>
          <p:cNvPr id="3" name="Inhaltsplatzhalter 2"/>
          <p:cNvSpPr>
            <a:spLocks noGrp="1"/>
          </p:cNvSpPr>
          <p:nvPr>
            <p:ph idx="1"/>
          </p:nvPr>
        </p:nvSpPr>
        <p:spPr>
          <a:solidFill>
            <a:srgbClr val="CCFF66"/>
          </a:solidFill>
        </p:spPr>
        <p:txBody>
          <a:bodyPr>
            <a:normAutofit lnSpcReduction="10000"/>
          </a:bodyPr>
          <a:lstStyle/>
          <a:p>
            <a:pPr marL="0" indent="0">
              <a:buNone/>
            </a:pPr>
            <a:r>
              <a:rPr lang="de-DE" sz="2800" i="1" dirty="0" smtClean="0"/>
              <a:t>Der Versammlungsleiter weist die Anwesenden in der Eigentümerversammlung darauf hin, dass eine Annahme des nachfolgenden Beschlussantrages zu diesem Top einer Mehrheit von ¾ aller im Grundbuch eingetragenen stimmberechtigten Wohnungseigentümer bedarf, die gleichzeitig mehr als die Hälfte der MEA entspricht. Abweichend nach dem  in der Teilungserklärung vereinbarten Wertstimmrecht nach MEA muss dieser Punkt nach § 22 Abs.2 bzw.16 Abs.4 WEG nach dem gesetzlichen Kopfstimmrecht gemäß 25 Abs.2 WEG erfolgen. </a:t>
            </a:r>
          </a:p>
          <a:p>
            <a:pPr marL="0" indent="0">
              <a:buNone/>
            </a:pPr>
            <a:endParaRPr lang="de-DE" sz="2800" i="1" dirty="0"/>
          </a:p>
          <a:p>
            <a:pPr>
              <a:buFontTx/>
              <a:buChar char="-"/>
            </a:pPr>
            <a:endParaRPr lang="de-DE" sz="2800" b="1" dirty="0" smtClean="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20</a:t>
            </a:fld>
            <a:endParaRPr lang="en-US" sz="1000" dirty="0"/>
          </a:p>
        </p:txBody>
      </p:sp>
    </p:spTree>
    <p:extLst>
      <p:ext uri="{BB962C8B-B14F-4D97-AF65-F5344CB8AC3E}">
        <p14:creationId xmlns:p14="http://schemas.microsoft.com/office/powerpoint/2010/main" val="1326137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a:t>Beschlussvorschlag (</a:t>
            </a:r>
            <a:r>
              <a:rPr lang="de-DE" sz="3200" b="1" dirty="0" smtClean="0"/>
              <a:t>Modernisierung) </a:t>
            </a:r>
            <a:r>
              <a:rPr lang="de-DE" sz="3200" dirty="0"/>
              <a:t/>
            </a:r>
            <a:br>
              <a:rPr lang="de-DE" sz="3200" dirty="0"/>
            </a:br>
            <a:r>
              <a:rPr lang="de-DE" sz="3200" b="1" dirty="0" smtClean="0">
                <a:solidFill>
                  <a:srgbClr val="00B050"/>
                </a:solidFill>
              </a:rPr>
              <a:t>Modernisierung gemäß </a:t>
            </a:r>
            <a:r>
              <a:rPr lang="de-DE" sz="3200" b="1" dirty="0">
                <a:solidFill>
                  <a:srgbClr val="00B050"/>
                </a:solidFill>
              </a:rPr>
              <a:t>§ </a:t>
            </a:r>
            <a:r>
              <a:rPr lang="de-DE" sz="3200" b="1" dirty="0" smtClean="0">
                <a:solidFill>
                  <a:srgbClr val="00B050"/>
                </a:solidFill>
              </a:rPr>
              <a:t>22 Abs.2 </a:t>
            </a:r>
            <a:r>
              <a:rPr lang="de-DE" sz="3200" b="1" dirty="0">
                <a:solidFill>
                  <a:srgbClr val="00B050"/>
                </a:solidFill>
              </a:rPr>
              <a:t>WEG</a:t>
            </a:r>
            <a:endParaRPr lang="en-US" sz="3200" b="1" dirty="0">
              <a:solidFill>
                <a:srgbClr val="00B050"/>
              </a:solidFill>
            </a:endParaRPr>
          </a:p>
        </p:txBody>
      </p:sp>
      <p:sp>
        <p:nvSpPr>
          <p:cNvPr id="3" name="Inhaltsplatzhalter 2"/>
          <p:cNvSpPr>
            <a:spLocks noGrp="1"/>
          </p:cNvSpPr>
          <p:nvPr>
            <p:ph idx="1"/>
          </p:nvPr>
        </p:nvSpPr>
        <p:spPr>
          <a:xfrm>
            <a:off x="467544" y="1916832"/>
            <a:ext cx="8229600" cy="4525963"/>
          </a:xfrm>
          <a:solidFill>
            <a:srgbClr val="CCFF66"/>
          </a:solidFill>
        </p:spPr>
        <p:txBody>
          <a:bodyPr>
            <a:normAutofit fontScale="85000" lnSpcReduction="20000"/>
          </a:bodyPr>
          <a:lstStyle/>
          <a:p>
            <a:pPr marL="0" indent="0">
              <a:buNone/>
            </a:pPr>
            <a:r>
              <a:rPr lang="de-DE" sz="2800" i="1" dirty="0"/>
              <a:t>Nach  § 12 der Teilungserklärung der WEG Hauptstraße 12 – 35  vom 21.05.2001(Notarin Elke Kötter  UR Nr. 143/01)  wird die Untergemeinschaft Tiefgarage der WEG-Anlage ermächtigt, die Instandsetzung des ausschließlich die Tiefgarage betreffenden Gemeinschaftseigentums und die Verteilung der hierdurch anfallenden Kosten in einer Teilversammlung zu beschließen.  </a:t>
            </a:r>
            <a:endParaRPr lang="de-DE" sz="2800" i="1" dirty="0" smtClean="0"/>
          </a:p>
          <a:p>
            <a:pPr marL="0" indent="0">
              <a:buNone/>
            </a:pPr>
            <a:r>
              <a:rPr lang="de-DE" sz="2800" i="1" dirty="0" smtClean="0"/>
              <a:t>1. Die </a:t>
            </a:r>
            <a:r>
              <a:rPr lang="de-DE" sz="2800" i="1" dirty="0"/>
              <a:t>Untergemeinschaft Tiefgarage der WEG Hauptstraße 12-35  beschließt aufgrund dieser </a:t>
            </a:r>
            <a:r>
              <a:rPr lang="de-DE" sz="2800" i="1" dirty="0" smtClean="0"/>
              <a:t>Ermächtigung die Modernisierung des Rolltores der Tiefgarage auf der Grundlage des vorliegenden Angebots  </a:t>
            </a:r>
            <a:r>
              <a:rPr lang="de-DE" sz="2800" i="1" dirty="0"/>
              <a:t>vom 13.05.2013 </a:t>
            </a:r>
            <a:r>
              <a:rPr lang="de-DE" sz="2800" i="1" dirty="0" smtClean="0"/>
              <a:t>der </a:t>
            </a:r>
            <a:r>
              <a:rPr lang="de-DE" sz="2800" i="1" dirty="0"/>
              <a:t>Firma </a:t>
            </a:r>
            <a:r>
              <a:rPr lang="de-DE" sz="2800" i="1" dirty="0" smtClean="0"/>
              <a:t>Rolltortechnik GmbH. </a:t>
            </a:r>
            <a:endParaRPr lang="en-US" sz="2800" dirty="0"/>
          </a:p>
          <a:p>
            <a:pPr marL="0" indent="0">
              <a:buNone/>
            </a:pPr>
            <a:r>
              <a:rPr lang="de-DE" sz="2800" i="1" dirty="0" smtClean="0"/>
              <a:t>2.Die </a:t>
            </a:r>
            <a:r>
              <a:rPr lang="de-DE" sz="2800" i="1" dirty="0"/>
              <a:t>Kosten der </a:t>
            </a:r>
            <a:r>
              <a:rPr lang="de-DE" sz="2800" i="1" dirty="0" smtClean="0"/>
              <a:t>Modernisierung des Rolltores werden </a:t>
            </a:r>
            <a:r>
              <a:rPr lang="de-DE" sz="2800" i="1" dirty="0"/>
              <a:t>der Instandhaltungsrücklage </a:t>
            </a:r>
            <a:r>
              <a:rPr lang="de-DE" sz="2800" i="1" dirty="0" smtClean="0"/>
              <a:t>der Tiefgarage 7 </a:t>
            </a:r>
            <a:r>
              <a:rPr lang="de-DE" sz="2800" i="1" dirty="0"/>
              <a:t>entnommen.</a:t>
            </a:r>
            <a:endParaRPr lang="en-US" sz="2800" dirty="0"/>
          </a:p>
          <a:p>
            <a:pPr marL="0" indent="0">
              <a:buNone/>
            </a:pPr>
            <a:r>
              <a:rPr lang="de-DE" sz="2800" i="1" dirty="0" smtClean="0"/>
              <a:t>3.lm </a:t>
            </a:r>
            <a:r>
              <a:rPr lang="de-DE" sz="2800" i="1" dirty="0"/>
              <a:t>Innenverhältnis kommen die </a:t>
            </a:r>
            <a:r>
              <a:rPr lang="de-DE" sz="2800" i="1" dirty="0" smtClean="0"/>
              <a:t>Teileigentümer der Tiefgarage  </a:t>
            </a:r>
            <a:r>
              <a:rPr lang="de-DE" sz="2800" i="1" dirty="0"/>
              <a:t>für die entstehenden Kosten auf. </a:t>
            </a:r>
            <a:endParaRPr lang="en-US" sz="2800" dirty="0"/>
          </a:p>
          <a:p>
            <a:pPr marL="0" indent="0">
              <a:buNone/>
            </a:pPr>
            <a:endParaRPr lang="de-DE" sz="2800" i="1" dirty="0"/>
          </a:p>
          <a:p>
            <a:pPr>
              <a:buFontTx/>
              <a:buChar char="-"/>
            </a:pPr>
            <a:endParaRPr lang="de-DE" sz="2800" b="1" dirty="0" smtClean="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21</a:t>
            </a:fld>
            <a:endParaRPr lang="en-US" sz="1000" dirty="0"/>
          </a:p>
        </p:txBody>
      </p:sp>
    </p:spTree>
    <p:extLst>
      <p:ext uri="{BB962C8B-B14F-4D97-AF65-F5344CB8AC3E}">
        <p14:creationId xmlns:p14="http://schemas.microsoft.com/office/powerpoint/2010/main" val="4020093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Interne Verwaltung</a:t>
            </a:r>
            <a:r>
              <a:rPr lang="de-DE" sz="3200" dirty="0"/>
              <a:t/>
            </a:r>
            <a:br>
              <a:rPr lang="de-DE" sz="3200" dirty="0"/>
            </a:br>
            <a:r>
              <a:rPr lang="de-DE" sz="3200" b="1" dirty="0" smtClean="0">
                <a:solidFill>
                  <a:srgbClr val="00B050"/>
                </a:solidFill>
              </a:rPr>
              <a:t>Haftung und Kostenverteilung</a:t>
            </a:r>
            <a:endParaRPr lang="en-US" sz="3200" b="1" dirty="0">
              <a:solidFill>
                <a:srgbClr val="00B050"/>
              </a:solidFill>
            </a:endParaRPr>
          </a:p>
        </p:txBody>
      </p:sp>
      <p:sp>
        <p:nvSpPr>
          <p:cNvPr id="3" name="Inhaltsplatzhalter 2"/>
          <p:cNvSpPr>
            <a:spLocks noGrp="1"/>
          </p:cNvSpPr>
          <p:nvPr>
            <p:ph idx="1"/>
          </p:nvPr>
        </p:nvSpPr>
        <p:spPr/>
        <p:txBody>
          <a:bodyPr>
            <a:normAutofit/>
          </a:bodyPr>
          <a:lstStyle/>
          <a:p>
            <a:pPr marL="0" indent="0">
              <a:buNone/>
            </a:pPr>
            <a:r>
              <a:rPr lang="de-DE" sz="2800" dirty="0" smtClean="0"/>
              <a:t>Haftung nach </a:t>
            </a:r>
            <a:r>
              <a:rPr lang="de-DE" sz="2800" b="1" u="sng" dirty="0" smtClean="0"/>
              <a:t>außen</a:t>
            </a:r>
            <a:r>
              <a:rPr lang="de-DE" sz="2800" dirty="0" smtClean="0"/>
              <a:t> = alle WE   § 10 Abs.8 WEG</a:t>
            </a:r>
          </a:p>
          <a:p>
            <a:pPr marL="0" indent="0">
              <a:buNone/>
            </a:pPr>
            <a:r>
              <a:rPr lang="de-DE" sz="2800" dirty="0" smtClean="0"/>
              <a:t>Verteilung nach </a:t>
            </a:r>
            <a:r>
              <a:rPr lang="de-DE" sz="2800" b="1" u="sng" dirty="0" smtClean="0"/>
              <a:t>innen</a:t>
            </a:r>
            <a:r>
              <a:rPr lang="de-DE" sz="2800" dirty="0" smtClean="0"/>
              <a:t> = unabhängig hiervon</a:t>
            </a:r>
          </a:p>
          <a:p>
            <a:pPr marL="0" indent="0">
              <a:buNone/>
            </a:pPr>
            <a:r>
              <a:rPr lang="de-DE" sz="2800" b="1" u="sng" dirty="0" smtClean="0"/>
              <a:t>Konsequenz</a:t>
            </a:r>
            <a:r>
              <a:rPr lang="de-DE" sz="2800" dirty="0" smtClean="0"/>
              <a:t> </a:t>
            </a:r>
          </a:p>
          <a:p>
            <a:pPr marL="0" indent="0">
              <a:buNone/>
            </a:pPr>
            <a:r>
              <a:rPr lang="de-DE" sz="2800" dirty="0" smtClean="0"/>
              <a:t>Auftrag erst, wenn Geld der UG vorhanden  </a:t>
            </a:r>
          </a:p>
          <a:p>
            <a:pPr marL="0" indent="0">
              <a:buNone/>
            </a:pPr>
            <a:r>
              <a:rPr lang="de-DE" sz="2800" dirty="0" smtClean="0"/>
              <a:t>Veränderung der Kostenverteilung per Beschluss </a:t>
            </a:r>
          </a:p>
          <a:p>
            <a:pPr>
              <a:buFontTx/>
              <a:buChar char="-"/>
            </a:pPr>
            <a:r>
              <a:rPr lang="de-DE" sz="2800" dirty="0" smtClean="0"/>
              <a:t>Generell Betriebskosten  § 16 Abs. 3 WEG </a:t>
            </a:r>
          </a:p>
          <a:p>
            <a:pPr>
              <a:buFontTx/>
              <a:buChar char="-"/>
            </a:pPr>
            <a:r>
              <a:rPr lang="de-DE" sz="2800" dirty="0" smtClean="0"/>
              <a:t>Einzelfall bestimmte Kosten § 16 Abs.4 WEG    </a:t>
            </a:r>
            <a:endParaRPr lang="en-US" sz="2800"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22</a:t>
            </a:fld>
            <a:endParaRPr lang="en-US" sz="1000" dirty="0"/>
          </a:p>
        </p:txBody>
      </p:sp>
    </p:spTree>
    <p:extLst>
      <p:ext uri="{BB962C8B-B14F-4D97-AF65-F5344CB8AC3E}">
        <p14:creationId xmlns:p14="http://schemas.microsoft.com/office/powerpoint/2010/main" val="719760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Interne Verwaltung</a:t>
            </a:r>
            <a:r>
              <a:rPr lang="de-DE" sz="3200" dirty="0"/>
              <a:t/>
            </a:r>
            <a:br>
              <a:rPr lang="de-DE" sz="3200" dirty="0"/>
            </a:br>
            <a:r>
              <a:rPr lang="de-DE" sz="3200" b="1" dirty="0" smtClean="0">
                <a:solidFill>
                  <a:srgbClr val="00B050"/>
                </a:solidFill>
              </a:rPr>
              <a:t>Kostenverteilung nach § 16 Abs.3 WEG</a:t>
            </a:r>
            <a:endParaRPr lang="en-US" sz="3200" b="1" dirty="0">
              <a:solidFill>
                <a:srgbClr val="00B050"/>
              </a:solidFill>
            </a:endParaRPr>
          </a:p>
        </p:txBody>
      </p:sp>
      <p:sp>
        <p:nvSpPr>
          <p:cNvPr id="3" name="Inhaltsplatzhalter 2"/>
          <p:cNvSpPr>
            <a:spLocks noGrp="1"/>
          </p:cNvSpPr>
          <p:nvPr>
            <p:ph idx="1"/>
          </p:nvPr>
        </p:nvSpPr>
        <p:spPr/>
        <p:txBody>
          <a:bodyPr>
            <a:normAutofit fontScale="77500" lnSpcReduction="20000"/>
          </a:bodyPr>
          <a:lstStyle/>
          <a:p>
            <a:pPr marL="0" indent="0">
              <a:buNone/>
            </a:pPr>
            <a:r>
              <a:rPr lang="de-DE" altLang="en-US" b="1" dirty="0" smtClean="0"/>
              <a:t>1.Voraussetzungen  </a:t>
            </a:r>
            <a:endParaRPr lang="de-DE" altLang="en-US" b="1" dirty="0"/>
          </a:p>
          <a:p>
            <a:pPr marL="0" indent="0">
              <a:buNone/>
            </a:pPr>
            <a:r>
              <a:rPr lang="de-DE" altLang="en-US" dirty="0" smtClean="0"/>
              <a:t>      einfache Mehrheit nach Köpfen (§ 25 Abs.2 WEG)</a:t>
            </a:r>
            <a:endParaRPr lang="de-DE" altLang="en-US" dirty="0"/>
          </a:p>
          <a:p>
            <a:pPr marL="0" indent="0">
              <a:buNone/>
            </a:pPr>
            <a:r>
              <a:rPr lang="de-DE" altLang="en-US" dirty="0" smtClean="0"/>
              <a:t>      Abweichung durch TE nicht zulässig (§ 16 Abs.5 WEG)</a:t>
            </a:r>
            <a:endParaRPr lang="de-DE" altLang="en-US" dirty="0"/>
          </a:p>
          <a:p>
            <a:pPr marL="381000" indent="-381000">
              <a:buFontTx/>
              <a:buAutoNum type="arabicPeriod" startAt="2"/>
            </a:pPr>
            <a:r>
              <a:rPr lang="de-DE" altLang="en-US" b="1" dirty="0"/>
              <a:t>Kosten (i.S. d. § 556 BGB)</a:t>
            </a:r>
          </a:p>
          <a:p>
            <a:pPr marL="0" indent="0">
              <a:buNone/>
            </a:pPr>
            <a:r>
              <a:rPr lang="de-DE" altLang="en-US" b="1" dirty="0" smtClean="0"/>
              <a:t>     </a:t>
            </a:r>
            <a:r>
              <a:rPr lang="de-DE" altLang="en-US" dirty="0" smtClean="0"/>
              <a:t>Betriebskosten </a:t>
            </a:r>
            <a:r>
              <a:rPr lang="de-DE" altLang="en-US" dirty="0"/>
              <a:t>des GE </a:t>
            </a:r>
            <a:r>
              <a:rPr lang="de-DE" altLang="en-US" dirty="0" smtClean="0"/>
              <a:t>o. </a:t>
            </a:r>
            <a:r>
              <a:rPr lang="de-DE" altLang="en-US" dirty="0"/>
              <a:t>SE </a:t>
            </a:r>
            <a:r>
              <a:rPr lang="de-DE" altLang="en-US" dirty="0" smtClean="0"/>
              <a:t>o. Verwaltungskosten</a:t>
            </a:r>
            <a:r>
              <a:rPr lang="de-DE" altLang="en-US" b="1" dirty="0" smtClean="0"/>
              <a:t>  </a:t>
            </a:r>
            <a:endParaRPr lang="de-DE" altLang="en-US" b="1" dirty="0"/>
          </a:p>
          <a:p>
            <a:pPr marL="0" indent="0">
              <a:buNone/>
            </a:pPr>
            <a:r>
              <a:rPr lang="de-DE" altLang="en-US" b="1" dirty="0" smtClean="0"/>
              <a:t>3. Erfassung</a:t>
            </a:r>
            <a:r>
              <a:rPr lang="de-DE" altLang="en-US" b="1" dirty="0"/>
              <a:t>: </a:t>
            </a:r>
            <a:endParaRPr lang="de-DE" altLang="en-US" b="1" dirty="0" smtClean="0"/>
          </a:p>
          <a:p>
            <a:pPr marL="0" indent="0">
              <a:buNone/>
            </a:pPr>
            <a:r>
              <a:rPr lang="de-DE" altLang="en-US" b="1" dirty="0"/>
              <a:t> </a:t>
            </a:r>
            <a:r>
              <a:rPr lang="de-DE" altLang="en-US" b="1" dirty="0" smtClean="0"/>
              <a:t>    </a:t>
            </a:r>
            <a:r>
              <a:rPr lang="de-DE" altLang="en-US" dirty="0" smtClean="0"/>
              <a:t>nach </a:t>
            </a:r>
            <a:r>
              <a:rPr lang="de-DE" altLang="en-US" dirty="0"/>
              <a:t>Verbrauch oder Verursachung</a:t>
            </a:r>
          </a:p>
          <a:p>
            <a:pPr marL="0" indent="0">
              <a:buNone/>
            </a:pPr>
            <a:r>
              <a:rPr lang="de-DE" altLang="en-US" b="1" dirty="0" smtClean="0"/>
              <a:t>4. Verteilung</a:t>
            </a:r>
            <a:r>
              <a:rPr lang="de-DE" altLang="en-US" b="1" dirty="0"/>
              <a:t>: </a:t>
            </a:r>
            <a:endParaRPr lang="de-DE" altLang="en-US" b="1" dirty="0" smtClean="0"/>
          </a:p>
          <a:p>
            <a:pPr marL="0" indent="0">
              <a:buNone/>
            </a:pPr>
            <a:r>
              <a:rPr lang="de-DE" altLang="en-US" b="1" dirty="0"/>
              <a:t> </a:t>
            </a:r>
            <a:r>
              <a:rPr lang="de-DE" altLang="en-US" b="1" dirty="0" smtClean="0"/>
              <a:t>    </a:t>
            </a:r>
            <a:r>
              <a:rPr lang="de-DE" altLang="en-US" dirty="0" smtClean="0"/>
              <a:t>nach </a:t>
            </a:r>
            <a:r>
              <a:rPr lang="de-DE" altLang="en-US" dirty="0"/>
              <a:t>Verbrauch </a:t>
            </a:r>
            <a:r>
              <a:rPr lang="de-DE" altLang="en-US" dirty="0" smtClean="0"/>
              <a:t>o. </a:t>
            </a:r>
            <a:r>
              <a:rPr lang="de-DE" altLang="en-US" dirty="0"/>
              <a:t>Verursachung </a:t>
            </a:r>
            <a:r>
              <a:rPr lang="de-DE" altLang="en-US" dirty="0" smtClean="0"/>
              <a:t>o. </a:t>
            </a:r>
            <a:r>
              <a:rPr lang="de-DE" altLang="en-US" dirty="0"/>
              <a:t>anderen Maßstab</a:t>
            </a:r>
          </a:p>
          <a:p>
            <a:pPr marL="381000" indent="-381000">
              <a:buFontTx/>
              <a:buAutoNum type="arabicPeriod" startAt="5"/>
            </a:pPr>
            <a:r>
              <a:rPr lang="de-DE" altLang="en-US" b="1" dirty="0"/>
              <a:t>Grenzen</a:t>
            </a:r>
          </a:p>
          <a:p>
            <a:pPr marL="0" indent="0">
              <a:buNone/>
            </a:pPr>
            <a:r>
              <a:rPr lang="de-DE" altLang="en-US" b="1" dirty="0" smtClean="0"/>
              <a:t>     </a:t>
            </a:r>
            <a:r>
              <a:rPr lang="de-DE" altLang="en-US" dirty="0" smtClean="0"/>
              <a:t>ordnungsmäßige</a:t>
            </a:r>
            <a:r>
              <a:rPr lang="de-DE" altLang="en-US" b="1" dirty="0" smtClean="0"/>
              <a:t> </a:t>
            </a:r>
            <a:r>
              <a:rPr lang="de-DE" altLang="en-US" dirty="0"/>
              <a:t>Verwaltung </a:t>
            </a:r>
          </a:p>
          <a:p>
            <a:pPr marL="0" indent="0">
              <a:buNone/>
            </a:pPr>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23</a:t>
            </a:fld>
            <a:endParaRPr lang="en-US" sz="1000" dirty="0"/>
          </a:p>
        </p:txBody>
      </p:sp>
    </p:spTree>
    <p:extLst>
      <p:ext uri="{BB962C8B-B14F-4D97-AF65-F5344CB8AC3E}">
        <p14:creationId xmlns:p14="http://schemas.microsoft.com/office/powerpoint/2010/main" val="3074178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Beschlussvorschlag (Allgemeinstrom)</a:t>
            </a:r>
            <a:r>
              <a:rPr lang="de-DE" sz="3200" dirty="0"/>
              <a:t/>
            </a:r>
            <a:br>
              <a:rPr lang="de-DE" sz="3200" dirty="0"/>
            </a:br>
            <a:r>
              <a:rPr lang="de-DE" sz="3200" b="1" dirty="0" smtClean="0">
                <a:solidFill>
                  <a:srgbClr val="00B050"/>
                </a:solidFill>
              </a:rPr>
              <a:t>Kostenverteilung gemäß § 16 Abs.3 WEG</a:t>
            </a:r>
            <a:endParaRPr lang="en-US" b="1" dirty="0">
              <a:solidFill>
                <a:srgbClr val="00B050"/>
              </a:solidFill>
            </a:endParaRPr>
          </a:p>
        </p:txBody>
      </p:sp>
      <p:sp>
        <p:nvSpPr>
          <p:cNvPr id="3" name="Inhaltsplatzhalter 2"/>
          <p:cNvSpPr>
            <a:spLocks noGrp="1"/>
          </p:cNvSpPr>
          <p:nvPr>
            <p:ph idx="1"/>
          </p:nvPr>
        </p:nvSpPr>
        <p:spPr>
          <a:solidFill>
            <a:srgbClr val="CCFF99"/>
          </a:solidFill>
          <a:ln>
            <a:solidFill>
              <a:schemeClr val="tx1"/>
            </a:solidFill>
          </a:ln>
        </p:spPr>
        <p:txBody>
          <a:bodyPr>
            <a:normAutofit fontScale="70000" lnSpcReduction="20000"/>
          </a:bodyPr>
          <a:lstStyle/>
          <a:p>
            <a:pPr marL="0" indent="0">
              <a:buNone/>
            </a:pPr>
            <a:r>
              <a:rPr lang="de-DE" sz="3400" i="1" dirty="0"/>
              <a:t>Nach  § 12 der Teilungserklärung der WEG Elisabethstraße 135  – 139  vom 13.04.1998 (Notar Hubert Pohl  UR Nr.237/98)  erfolgt die Verteilung der Kosten und Lasten des Gemeinschaftseigentums unter den Wohnungseigentümern nach Miteigentumsanteilen, unabhängig davon, in welchem Haus sie entstanden sind. </a:t>
            </a:r>
          </a:p>
          <a:p>
            <a:pPr marL="0" indent="0">
              <a:buNone/>
            </a:pPr>
            <a:r>
              <a:rPr lang="de-DE" sz="3400" i="1" dirty="0"/>
              <a:t>Abweichend davon beschließen die Wohnungseigentümer, die Kosten des Allgemeinstroms künftig ab dem Wirtschaftsjahr 2014 nach Verbrauch gemäß den eingebauten Zwischenzählern  in den einzelnen Häusern Elisabethstraße 135, 137 und 139 jeweils nur den eingetragenen Wohnungseigentümern der einzelnen Häuser zu verteilen. Unter den Wohnungseigentümern der jeweiligen Häuser werden die Kosten des Allgemeinstroms nach Sondereigentumseinheiten verteilt.     </a:t>
            </a:r>
          </a:p>
          <a:p>
            <a:endParaRPr lang="de-DE"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24</a:t>
            </a:fld>
            <a:endParaRPr lang="en-US" sz="1000" dirty="0"/>
          </a:p>
        </p:txBody>
      </p:sp>
    </p:spTree>
    <p:extLst>
      <p:ext uri="{BB962C8B-B14F-4D97-AF65-F5344CB8AC3E}">
        <p14:creationId xmlns:p14="http://schemas.microsoft.com/office/powerpoint/2010/main" val="2331572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Beschlussvorschlag (Aufzugskosten) </a:t>
            </a:r>
            <a:r>
              <a:rPr lang="de-DE" sz="3200" dirty="0"/>
              <a:t/>
            </a:r>
            <a:br>
              <a:rPr lang="de-DE" sz="3200" dirty="0"/>
            </a:br>
            <a:r>
              <a:rPr lang="de-DE" sz="3200" b="1" dirty="0" smtClean="0">
                <a:solidFill>
                  <a:srgbClr val="00B050"/>
                </a:solidFill>
              </a:rPr>
              <a:t>Kostenverteilung </a:t>
            </a:r>
            <a:r>
              <a:rPr lang="de-DE" sz="3200" b="1" dirty="0">
                <a:solidFill>
                  <a:srgbClr val="00B050"/>
                </a:solidFill>
              </a:rPr>
              <a:t>gemäß § 16 Abs.3 WEG</a:t>
            </a:r>
            <a:endParaRPr lang="en-US" sz="3200" dirty="0"/>
          </a:p>
        </p:txBody>
      </p:sp>
      <p:sp>
        <p:nvSpPr>
          <p:cNvPr id="3" name="Inhaltsplatzhalter 2"/>
          <p:cNvSpPr>
            <a:spLocks noGrp="1"/>
          </p:cNvSpPr>
          <p:nvPr>
            <p:ph idx="1"/>
          </p:nvPr>
        </p:nvSpPr>
        <p:spPr>
          <a:xfrm>
            <a:off x="467544" y="1556792"/>
            <a:ext cx="8229600" cy="4525963"/>
          </a:xfrm>
          <a:solidFill>
            <a:srgbClr val="CCFF99"/>
          </a:solidFill>
          <a:ln>
            <a:solidFill>
              <a:schemeClr val="tx1"/>
            </a:solidFill>
          </a:ln>
        </p:spPr>
        <p:txBody>
          <a:bodyPr>
            <a:normAutofit fontScale="62500" lnSpcReduction="20000"/>
          </a:bodyPr>
          <a:lstStyle/>
          <a:p>
            <a:pPr marL="0" indent="0">
              <a:buNone/>
            </a:pPr>
            <a:r>
              <a:rPr lang="de-DE" i="1" dirty="0"/>
              <a:t>Nach  § 15 der Teilungserklärung der WEG Brunhildenstraße 73  – 79  vom 08.09.2010 (Notar Dr. Pfeifer UR Nr.37/10)  erfolgt die Verteilung der Kosten und Lasten des Gemeinschaftseigentums der einzelnen Häuser der Anlage unter  den  Wohnungseigentümern Hauses nach Miteigentumsanteilen. .  </a:t>
            </a:r>
          </a:p>
          <a:p>
            <a:pPr marL="0" indent="0">
              <a:buNone/>
            </a:pPr>
            <a:r>
              <a:rPr lang="de-DE" i="1" dirty="0"/>
              <a:t>Abweichend davon beschließen die Wohnungseigentümer die Verteilung der Betriebskosten sowie der Wartungskosten der jeweiligen Aufzugsanlagen der Häuser Brunhildenstraße 73-79 aus dem Vollwartungsvertrag mit der Firma Otis ab dem 01.01.2014 jeweils den Wohnungseigentümern der betreffenden Gebäude zuzuweisen. Innerhalb des jeweiligen Hauses werden die Kosten der dortigen Aufzugsanlage ab der Wirtschaftsperiode 2014 wie folgt verteilt: </a:t>
            </a:r>
          </a:p>
          <a:p>
            <a:pPr marL="0" indent="0">
              <a:buNone/>
            </a:pPr>
            <a:r>
              <a:rPr lang="de-DE" i="1" dirty="0" smtClean="0"/>
              <a:t>Von den Betriebs- und Wartungskosten der gemeinschaftlichen Aufzugsanlage tragen die Wohnungseigentümer des Hauses Brunhildenstraße 77 im </a:t>
            </a:r>
          </a:p>
          <a:p>
            <a:pPr marL="0" indent="0">
              <a:buNone/>
            </a:pPr>
            <a:r>
              <a:rPr lang="de-DE" i="1" dirty="0" smtClean="0"/>
              <a:t>Erdgeschoss	10%</a:t>
            </a:r>
          </a:p>
          <a:p>
            <a:pPr marL="0" indent="0">
              <a:buNone/>
            </a:pPr>
            <a:r>
              <a:rPr lang="de-DE" i="1" dirty="0" smtClean="0"/>
              <a:t>1.Obergeschoss	20%</a:t>
            </a:r>
          </a:p>
          <a:p>
            <a:pPr marL="0" indent="0">
              <a:buNone/>
            </a:pPr>
            <a:r>
              <a:rPr lang="de-DE" i="1" dirty="0" smtClean="0"/>
              <a:t>2. Obergeschoss	30%</a:t>
            </a:r>
          </a:p>
          <a:p>
            <a:pPr marL="0" indent="0">
              <a:buNone/>
            </a:pPr>
            <a:r>
              <a:rPr lang="de-DE" i="1" dirty="0" smtClean="0"/>
              <a:t>3. Obergeschoss	40%</a:t>
            </a:r>
            <a:endParaRPr lang="de-DE" i="1" dirty="0"/>
          </a:p>
        </p:txBody>
      </p:sp>
      <p:sp>
        <p:nvSpPr>
          <p:cNvPr id="4" name="Datumsplatzhalter 3"/>
          <p:cNvSpPr>
            <a:spLocks noGrp="1"/>
          </p:cNvSpPr>
          <p:nvPr>
            <p:ph type="dt" sz="half" idx="10"/>
          </p:nvPr>
        </p:nvSpPr>
        <p:spPr>
          <a:xfrm>
            <a:off x="395536" y="6381328"/>
            <a:ext cx="2133600" cy="365125"/>
          </a:xfrm>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25</a:t>
            </a:fld>
            <a:endParaRPr lang="en-US" sz="1000" dirty="0"/>
          </a:p>
        </p:txBody>
      </p:sp>
    </p:spTree>
    <p:extLst>
      <p:ext uri="{BB962C8B-B14F-4D97-AF65-F5344CB8AC3E}">
        <p14:creationId xmlns:p14="http://schemas.microsoft.com/office/powerpoint/2010/main" val="3213667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Interne Verwaltung</a:t>
            </a:r>
            <a:r>
              <a:rPr lang="de-DE" sz="3200" dirty="0"/>
              <a:t/>
            </a:r>
            <a:br>
              <a:rPr lang="de-DE" sz="3200" dirty="0"/>
            </a:br>
            <a:r>
              <a:rPr lang="de-DE" sz="3200" b="1" dirty="0">
                <a:solidFill>
                  <a:srgbClr val="00B050"/>
                </a:solidFill>
              </a:rPr>
              <a:t>Kostenverteilung nach § 16 </a:t>
            </a:r>
            <a:r>
              <a:rPr lang="de-DE" sz="3200" b="1" dirty="0" smtClean="0">
                <a:solidFill>
                  <a:srgbClr val="00B050"/>
                </a:solidFill>
              </a:rPr>
              <a:t>Abs.4 </a:t>
            </a:r>
            <a:r>
              <a:rPr lang="de-DE" sz="3200" b="1" dirty="0">
                <a:solidFill>
                  <a:srgbClr val="00B050"/>
                </a:solidFill>
              </a:rPr>
              <a:t>WEG</a:t>
            </a:r>
            <a:endParaRPr lang="en-US" sz="3200" dirty="0"/>
          </a:p>
        </p:txBody>
      </p:sp>
      <p:sp>
        <p:nvSpPr>
          <p:cNvPr id="3" name="Inhaltsplatzhalter 2"/>
          <p:cNvSpPr>
            <a:spLocks noGrp="1"/>
          </p:cNvSpPr>
          <p:nvPr>
            <p:ph idx="1"/>
          </p:nvPr>
        </p:nvSpPr>
        <p:spPr/>
        <p:txBody>
          <a:bodyPr>
            <a:normAutofit fontScale="77500" lnSpcReduction="20000"/>
          </a:bodyPr>
          <a:lstStyle/>
          <a:p>
            <a:pPr marL="0" indent="0">
              <a:buNone/>
            </a:pPr>
            <a:r>
              <a:rPr lang="de-DE" altLang="en-US" b="1" dirty="0"/>
              <a:t>Einzelfall </a:t>
            </a:r>
            <a:endParaRPr lang="de-DE" altLang="en-US" b="1" dirty="0" smtClean="0"/>
          </a:p>
          <a:p>
            <a:pPr marL="0" indent="0">
              <a:buNone/>
            </a:pPr>
            <a:r>
              <a:rPr lang="de-DE" altLang="en-US" dirty="0" smtClean="0"/>
              <a:t>sowohl </a:t>
            </a:r>
            <a:r>
              <a:rPr lang="de-DE" altLang="en-US" dirty="0"/>
              <a:t>bezüglich der Maßnahme als der </a:t>
            </a:r>
            <a:r>
              <a:rPr lang="de-DE" altLang="en-US" dirty="0" smtClean="0"/>
              <a:t>Kostenregelung</a:t>
            </a:r>
          </a:p>
          <a:p>
            <a:pPr marL="0" indent="0">
              <a:buNone/>
            </a:pPr>
            <a:r>
              <a:rPr lang="de-DE" altLang="en-US" dirty="0" smtClean="0"/>
              <a:t>Mehrere gleiche Fälle müssen gleich behandelt werden </a:t>
            </a:r>
            <a:endParaRPr lang="de-DE" altLang="en-US" dirty="0"/>
          </a:p>
          <a:p>
            <a:pPr marL="0" indent="0">
              <a:buNone/>
            </a:pPr>
            <a:r>
              <a:rPr lang="de-DE" altLang="en-US" b="1" dirty="0"/>
              <a:t>Maßnahmen nach § 21 V Nr.2, 22 I bis III</a:t>
            </a:r>
          </a:p>
          <a:p>
            <a:pPr marL="0" indent="0">
              <a:buNone/>
            </a:pPr>
            <a:r>
              <a:rPr lang="de-DE" altLang="en-US" dirty="0" smtClean="0"/>
              <a:t>Instandhaltung/setzung, Modernisierung, </a:t>
            </a:r>
          </a:p>
          <a:p>
            <a:pPr marL="0" indent="0">
              <a:buNone/>
            </a:pPr>
            <a:r>
              <a:rPr lang="de-DE" altLang="en-US" b="1" dirty="0" smtClean="0"/>
              <a:t>Grenzen</a:t>
            </a:r>
          </a:p>
          <a:p>
            <a:pPr marL="0" indent="0">
              <a:buNone/>
            </a:pPr>
            <a:r>
              <a:rPr lang="de-DE" altLang="en-US" dirty="0" smtClean="0"/>
              <a:t>Maßstab = Gebrauch </a:t>
            </a:r>
            <a:r>
              <a:rPr lang="de-DE" altLang="en-US" dirty="0"/>
              <a:t>bzw. </a:t>
            </a:r>
            <a:r>
              <a:rPr lang="de-DE" altLang="en-US" dirty="0" smtClean="0"/>
              <a:t>Gebrauchsmöglichkeit                         Maßstabskontinuität = Anspruch auf Gleichbehandlung                                                      </a:t>
            </a:r>
            <a:r>
              <a:rPr lang="de-DE" altLang="en-US" sz="2300" b="1" dirty="0" smtClean="0"/>
              <a:t>BGH NJW 2010,2513 </a:t>
            </a:r>
            <a:endParaRPr lang="de-DE" altLang="en-US" sz="2300" b="1" dirty="0"/>
          </a:p>
          <a:p>
            <a:pPr marL="0" indent="0">
              <a:buNone/>
            </a:pPr>
            <a:r>
              <a:rPr lang="de-DE" altLang="en-US" b="1" dirty="0" smtClean="0"/>
              <a:t>Qualifizierter </a:t>
            </a:r>
            <a:r>
              <a:rPr lang="de-DE" altLang="en-US" b="1" dirty="0"/>
              <a:t>Beschluss</a:t>
            </a:r>
          </a:p>
          <a:p>
            <a:pPr marL="0" indent="0">
              <a:buNone/>
            </a:pPr>
            <a:r>
              <a:rPr lang="de-DE" altLang="en-US" dirty="0" smtClean="0"/>
              <a:t>doppelte </a:t>
            </a:r>
            <a:r>
              <a:rPr lang="de-DE" altLang="en-US" dirty="0"/>
              <a:t>Mehrheit (3/4 Köpfe </a:t>
            </a:r>
            <a:r>
              <a:rPr lang="de-DE" altLang="en-US" dirty="0" smtClean="0"/>
              <a:t>der WE, </a:t>
            </a:r>
            <a:r>
              <a:rPr lang="de-DE" altLang="en-US" dirty="0"/>
              <a:t>50% der MEA)</a:t>
            </a:r>
          </a:p>
          <a:p>
            <a:pPr marL="0" indent="0">
              <a:buNone/>
            </a:pPr>
            <a:r>
              <a:rPr lang="de-DE" altLang="en-US" dirty="0" smtClean="0"/>
              <a:t>Beschluss </a:t>
            </a:r>
            <a:r>
              <a:rPr lang="de-DE" altLang="en-US" dirty="0"/>
              <a:t>über Kosten und Maßnahmen </a:t>
            </a:r>
            <a:endParaRPr lang="de-DE" altLang="en-US" dirty="0" smtClean="0"/>
          </a:p>
          <a:p>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26</a:t>
            </a:fld>
            <a:endParaRPr lang="en-US" sz="1000" dirty="0"/>
          </a:p>
        </p:txBody>
      </p:sp>
    </p:spTree>
    <p:extLst>
      <p:ext uri="{BB962C8B-B14F-4D97-AF65-F5344CB8AC3E}">
        <p14:creationId xmlns:p14="http://schemas.microsoft.com/office/powerpoint/2010/main" val="260638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Protokollhinweis (Modernisierungskosten) </a:t>
            </a:r>
            <a:r>
              <a:rPr lang="de-DE" sz="3200" dirty="0"/>
              <a:t/>
            </a:r>
            <a:br>
              <a:rPr lang="de-DE" sz="3200" dirty="0"/>
            </a:br>
            <a:r>
              <a:rPr lang="de-DE" sz="3200" b="1" dirty="0">
                <a:solidFill>
                  <a:srgbClr val="00B050"/>
                </a:solidFill>
              </a:rPr>
              <a:t>Kostenverteilung gemäß § 16 </a:t>
            </a:r>
            <a:r>
              <a:rPr lang="de-DE" sz="3200" b="1" dirty="0" smtClean="0">
                <a:solidFill>
                  <a:srgbClr val="00B050"/>
                </a:solidFill>
              </a:rPr>
              <a:t>Abs.4 </a:t>
            </a:r>
            <a:r>
              <a:rPr lang="de-DE" sz="3200" b="1" dirty="0">
                <a:solidFill>
                  <a:srgbClr val="00B050"/>
                </a:solidFill>
              </a:rPr>
              <a:t>WEG</a:t>
            </a:r>
            <a:endParaRPr lang="de-DE" sz="3200" b="1" dirty="0"/>
          </a:p>
        </p:txBody>
      </p:sp>
      <p:sp>
        <p:nvSpPr>
          <p:cNvPr id="3" name="Inhaltsplatzhalter 2"/>
          <p:cNvSpPr>
            <a:spLocks noGrp="1"/>
          </p:cNvSpPr>
          <p:nvPr>
            <p:ph idx="1"/>
          </p:nvPr>
        </p:nvSpPr>
        <p:spPr>
          <a:solidFill>
            <a:srgbClr val="CCFF66"/>
          </a:solidFill>
        </p:spPr>
        <p:txBody>
          <a:bodyPr>
            <a:normAutofit fontScale="92500" lnSpcReduction="10000"/>
          </a:bodyPr>
          <a:lstStyle/>
          <a:p>
            <a:pPr marL="0" indent="0">
              <a:buNone/>
            </a:pPr>
            <a:r>
              <a:rPr lang="de-DE" sz="3000" i="1" dirty="0"/>
              <a:t>Der Versammlungsleiter weist die Anwesenden in der Eigentümerversammlung darauf hin, dass eine Annahme des nachfolgenden Beschlussantrages zu diesem Top einer Mehrheit von ¾ aller im Grundbuch eingetragenen stimmberechtigten Wohnungseigentümer bedarf, die gleichzeitig mehr als die Hälfte der MEA entspricht. Abweichend nach dem  in der Teilungserklärung vereinbarten Wertstimmrecht nach MEA muss dieser Punkt nach § 22 Abs.2 bzw.16 Abs.4 WEG nach dem gesetzlichen Kopfstimmrecht gemäß 25 Abs.2 WEG erfolgen. </a:t>
            </a:r>
          </a:p>
          <a:p>
            <a:pPr marL="0" indent="0">
              <a:buNone/>
            </a:pPr>
            <a:endParaRPr lang="de-DE" i="1" dirty="0"/>
          </a:p>
          <a:p>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27</a:t>
            </a:fld>
            <a:endParaRPr lang="en-US" sz="1000" dirty="0"/>
          </a:p>
        </p:txBody>
      </p:sp>
    </p:spTree>
    <p:extLst>
      <p:ext uri="{BB962C8B-B14F-4D97-AF65-F5344CB8AC3E}">
        <p14:creationId xmlns:p14="http://schemas.microsoft.com/office/powerpoint/2010/main" val="864320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Beschlussvorschlag </a:t>
            </a:r>
            <a:r>
              <a:rPr lang="de-DE" sz="3200" b="1" dirty="0" smtClean="0"/>
              <a:t>(Modernisierungskosten) </a:t>
            </a:r>
            <a:r>
              <a:rPr lang="de-DE" sz="3200" b="1" dirty="0" smtClean="0"/>
              <a:t>I</a:t>
            </a:r>
            <a:r>
              <a:rPr lang="de-DE" sz="3200" dirty="0"/>
              <a:t/>
            </a:r>
            <a:br>
              <a:rPr lang="de-DE" sz="3200" dirty="0"/>
            </a:br>
            <a:r>
              <a:rPr lang="de-DE" sz="3200" b="1" dirty="0">
                <a:solidFill>
                  <a:srgbClr val="00B050"/>
                </a:solidFill>
              </a:rPr>
              <a:t>Kostenverteilung gemäß § 16 </a:t>
            </a:r>
            <a:r>
              <a:rPr lang="de-DE" sz="3200" b="1" dirty="0" smtClean="0">
                <a:solidFill>
                  <a:srgbClr val="00B050"/>
                </a:solidFill>
              </a:rPr>
              <a:t>Abs.4 </a:t>
            </a:r>
            <a:r>
              <a:rPr lang="de-DE" sz="3200" b="1" dirty="0">
                <a:solidFill>
                  <a:srgbClr val="00B050"/>
                </a:solidFill>
              </a:rPr>
              <a:t>WEG</a:t>
            </a:r>
            <a:endParaRPr lang="de-DE" sz="3200" b="1" dirty="0"/>
          </a:p>
        </p:txBody>
      </p:sp>
      <p:sp>
        <p:nvSpPr>
          <p:cNvPr id="3" name="Inhaltsplatzhalter 2"/>
          <p:cNvSpPr>
            <a:spLocks noGrp="1"/>
          </p:cNvSpPr>
          <p:nvPr>
            <p:ph idx="1"/>
          </p:nvPr>
        </p:nvSpPr>
        <p:spPr>
          <a:solidFill>
            <a:srgbClr val="CCFF66"/>
          </a:solidFill>
        </p:spPr>
        <p:txBody>
          <a:bodyPr>
            <a:normAutofit fontScale="77500" lnSpcReduction="20000"/>
          </a:bodyPr>
          <a:lstStyle/>
          <a:p>
            <a:pPr marL="0" indent="0">
              <a:buNone/>
            </a:pPr>
            <a:r>
              <a:rPr lang="de-DE" i="1" dirty="0"/>
              <a:t>Nach  § 12 der Teilungserklärung der WEG Hauptstraße 12 – 35  vom 21.05.2001(Notarin Elke Kötter  UR Nr. 143/01)  wird die Untergemeinschaft </a:t>
            </a:r>
            <a:r>
              <a:rPr lang="de-DE" i="1" dirty="0" smtClean="0"/>
              <a:t>Tiefgarage der WEG-Anlage ermächtigt, </a:t>
            </a:r>
            <a:r>
              <a:rPr lang="de-DE" i="1" dirty="0"/>
              <a:t>die Instandsetzung des ausschließlich </a:t>
            </a:r>
            <a:r>
              <a:rPr lang="de-DE" i="1" dirty="0" smtClean="0"/>
              <a:t>die Tiefgarage betreffenden Gemeinschaftseigentums und die Verteilung der hierdurch anfallenden Kosten in </a:t>
            </a:r>
            <a:r>
              <a:rPr lang="de-DE" i="1" dirty="0"/>
              <a:t>einer Teilversammlung zu beschließen.  Die Untergemeinschaft </a:t>
            </a:r>
            <a:r>
              <a:rPr lang="de-DE" i="1" dirty="0" smtClean="0"/>
              <a:t>Tiefgarage der WEG Hauptstraße 12-35  </a:t>
            </a:r>
            <a:r>
              <a:rPr lang="de-DE" i="1" dirty="0"/>
              <a:t>beschließt aufgrund dieser Ermächtigung: </a:t>
            </a:r>
          </a:p>
          <a:p>
            <a:pPr marL="0" indent="0">
              <a:buNone/>
            </a:pPr>
            <a:r>
              <a:rPr lang="de-DE" i="1" dirty="0"/>
              <a:t>1. Die </a:t>
            </a:r>
            <a:r>
              <a:rPr lang="de-DE" i="1" dirty="0" smtClean="0"/>
              <a:t>Teileigentümer der UG Tiefgarage beschließen </a:t>
            </a:r>
            <a:r>
              <a:rPr lang="de-DE" i="1" dirty="0"/>
              <a:t>die </a:t>
            </a:r>
            <a:r>
              <a:rPr lang="de-DE" i="1" dirty="0" smtClean="0"/>
              <a:t>Modernisierung des Rolltores der Tiefgarage auf </a:t>
            </a:r>
            <a:r>
              <a:rPr lang="de-DE" i="1" dirty="0"/>
              <a:t>der Grundlage des vorliegenden Angebots vom 13.05.2013  der Firma </a:t>
            </a:r>
            <a:r>
              <a:rPr lang="de-DE" i="1" dirty="0" smtClean="0"/>
              <a:t>Rolltortechnik </a:t>
            </a:r>
            <a:r>
              <a:rPr lang="de-DE" i="1" dirty="0" smtClean="0"/>
              <a:t>GmbH </a:t>
            </a:r>
            <a:r>
              <a:rPr lang="de-DE" i="1" dirty="0" smtClean="0"/>
              <a:t>in </a:t>
            </a:r>
            <a:r>
              <a:rPr lang="de-DE" i="1" dirty="0"/>
              <a:t>Höhe von € 2.420,00. </a:t>
            </a:r>
          </a:p>
          <a:p>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28</a:t>
            </a:fld>
            <a:endParaRPr lang="en-US" sz="1000" dirty="0"/>
          </a:p>
        </p:txBody>
      </p:sp>
    </p:spTree>
    <p:extLst>
      <p:ext uri="{BB962C8B-B14F-4D97-AF65-F5344CB8AC3E}">
        <p14:creationId xmlns:p14="http://schemas.microsoft.com/office/powerpoint/2010/main" val="688111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Beschlussvorschlag </a:t>
            </a:r>
            <a:r>
              <a:rPr lang="de-DE" sz="3200" b="1" dirty="0" smtClean="0"/>
              <a:t>(Modernisierungskosten) II</a:t>
            </a:r>
            <a:r>
              <a:rPr lang="de-DE" sz="3200" dirty="0"/>
              <a:t/>
            </a:r>
            <a:br>
              <a:rPr lang="de-DE" sz="3200" dirty="0"/>
            </a:br>
            <a:r>
              <a:rPr lang="de-DE" sz="3200" b="1" dirty="0">
                <a:solidFill>
                  <a:srgbClr val="00B050"/>
                </a:solidFill>
              </a:rPr>
              <a:t>Kostenverteilung gemäß § 16 </a:t>
            </a:r>
            <a:r>
              <a:rPr lang="de-DE" sz="3200" b="1" dirty="0" smtClean="0">
                <a:solidFill>
                  <a:srgbClr val="00B050"/>
                </a:solidFill>
              </a:rPr>
              <a:t>Abs.4 </a:t>
            </a:r>
            <a:r>
              <a:rPr lang="de-DE" sz="3200" b="1" dirty="0">
                <a:solidFill>
                  <a:srgbClr val="00B050"/>
                </a:solidFill>
              </a:rPr>
              <a:t>WEG</a:t>
            </a:r>
            <a:endParaRPr lang="de-DE" sz="3200" b="1" dirty="0"/>
          </a:p>
        </p:txBody>
      </p:sp>
      <p:sp>
        <p:nvSpPr>
          <p:cNvPr id="3" name="Inhaltsplatzhalter 2"/>
          <p:cNvSpPr>
            <a:spLocks noGrp="1"/>
          </p:cNvSpPr>
          <p:nvPr>
            <p:ph idx="1"/>
          </p:nvPr>
        </p:nvSpPr>
        <p:spPr>
          <a:solidFill>
            <a:srgbClr val="CCFF66"/>
          </a:solidFill>
        </p:spPr>
        <p:txBody>
          <a:bodyPr>
            <a:normAutofit fontScale="77500" lnSpcReduction="20000"/>
          </a:bodyPr>
          <a:lstStyle/>
          <a:p>
            <a:pPr marL="0" indent="0">
              <a:buNone/>
            </a:pPr>
            <a:r>
              <a:rPr lang="de-DE" i="1" dirty="0" smtClean="0"/>
              <a:t>3. lm </a:t>
            </a:r>
            <a:r>
              <a:rPr lang="de-DE" i="1" dirty="0"/>
              <a:t>Innenverhältnis zur gesamten Gemeinschaft kommen die </a:t>
            </a:r>
            <a:r>
              <a:rPr lang="de-DE" i="1" dirty="0" smtClean="0"/>
              <a:t>Teileigentümer der Tiefgarage im </a:t>
            </a:r>
            <a:r>
              <a:rPr lang="de-DE" i="1" dirty="0"/>
              <a:t>Verhältnis ihrer Miteigentumsanteile für die entstehenden Kosten auf. </a:t>
            </a:r>
          </a:p>
          <a:p>
            <a:pPr marL="0" indent="0">
              <a:buNone/>
            </a:pPr>
            <a:r>
              <a:rPr lang="de-DE" i="1" dirty="0" smtClean="0"/>
              <a:t>4. </a:t>
            </a:r>
            <a:r>
              <a:rPr lang="de-DE" i="1" dirty="0"/>
              <a:t>Zur Finanzierung der </a:t>
            </a:r>
            <a:r>
              <a:rPr lang="de-DE" i="1" dirty="0" smtClean="0"/>
              <a:t>Modernisierung des Rolltores wird </a:t>
            </a:r>
            <a:r>
              <a:rPr lang="de-DE" i="1" dirty="0"/>
              <a:t>eine Sonderumlage von € 2.500,00, verteilt nach MEA der Untergemeinschaft erhoben. Die anteiligen Beiträge sind zum 30.06.2013 fällig und auf das Gemeinschaftskonto einzuzahlen. </a:t>
            </a:r>
          </a:p>
          <a:p>
            <a:pPr marL="0" indent="0">
              <a:buNone/>
            </a:pPr>
            <a:r>
              <a:rPr lang="de-DE" i="1" dirty="0" smtClean="0"/>
              <a:t>5. </a:t>
            </a:r>
            <a:r>
              <a:rPr lang="de-DE" i="1" dirty="0"/>
              <a:t>Der Verwalter  wird beauftragt und bevollmächtigt, auf der Grundlage des vorliegenden Angebots vom 13.05.2013 mit der Firma </a:t>
            </a:r>
            <a:r>
              <a:rPr lang="de-DE" i="1" dirty="0" smtClean="0"/>
              <a:t>Rolltortechnik GmbH </a:t>
            </a:r>
            <a:r>
              <a:rPr lang="de-DE" i="1" dirty="0"/>
              <a:t>namens und im Auftrag der WEG Hauptstraße 12 – 35 abzuschließen, sobald die Sonderumlage nach Ziffer </a:t>
            </a:r>
            <a:r>
              <a:rPr lang="de-DE" i="1" dirty="0" smtClean="0"/>
              <a:t>4 </a:t>
            </a:r>
            <a:r>
              <a:rPr lang="de-DE" i="1" dirty="0"/>
              <a:t>vollständig auf dem Konto eingezahlt wurde. </a:t>
            </a:r>
            <a:endParaRPr lang="en-US" i="1" dirty="0"/>
          </a:p>
          <a:p>
            <a:endParaRPr lang="en-US"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29</a:t>
            </a:fld>
            <a:endParaRPr lang="en-US" sz="1000" dirty="0"/>
          </a:p>
        </p:txBody>
      </p:sp>
    </p:spTree>
    <p:extLst>
      <p:ext uri="{BB962C8B-B14F-4D97-AF65-F5344CB8AC3E}">
        <p14:creationId xmlns:p14="http://schemas.microsoft.com/office/powerpoint/2010/main" val="6897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29600" cy="1143000"/>
          </a:xfrm>
        </p:spPr>
        <p:txBody>
          <a:bodyPr>
            <a:normAutofit/>
          </a:bodyPr>
          <a:lstStyle/>
          <a:p>
            <a:pPr algn="l"/>
            <a:r>
              <a:rPr lang="de-DE" sz="3200" b="1" dirty="0"/>
              <a:t>Grundsätze</a:t>
            </a:r>
            <a:r>
              <a:rPr lang="de-DE" sz="3200" b="1" dirty="0">
                <a:solidFill>
                  <a:srgbClr val="0070C0"/>
                </a:solidFill>
              </a:rPr>
              <a:t/>
            </a:r>
            <a:br>
              <a:rPr lang="de-DE" sz="3200" b="1" dirty="0">
                <a:solidFill>
                  <a:srgbClr val="0070C0"/>
                </a:solidFill>
              </a:rPr>
            </a:br>
            <a:r>
              <a:rPr lang="de-DE" sz="3200" b="1" dirty="0">
                <a:solidFill>
                  <a:srgbClr val="00B050"/>
                </a:solidFill>
              </a:rPr>
              <a:t>Wohnungseigentum </a:t>
            </a:r>
            <a:r>
              <a:rPr lang="de-DE" sz="3200" b="1" dirty="0" smtClean="0">
                <a:solidFill>
                  <a:srgbClr val="00B050"/>
                </a:solidFill>
              </a:rPr>
              <a:t>in Realität</a:t>
            </a:r>
            <a:endParaRPr lang="en-US" sz="3200" dirty="0">
              <a:solidFill>
                <a:srgbClr val="00B050"/>
              </a:solidFill>
            </a:endParaRPr>
          </a:p>
        </p:txBody>
      </p:sp>
      <p:sp>
        <p:nvSpPr>
          <p:cNvPr id="10" name="Inhaltsplatzhalter 9"/>
          <p:cNvSpPr>
            <a:spLocks noGrp="1"/>
          </p:cNvSpPr>
          <p:nvPr>
            <p:ph idx="1"/>
          </p:nvPr>
        </p:nvSpPr>
        <p:spPr/>
        <p:txBody>
          <a:bodyPr>
            <a:normAutofit/>
          </a:bodyPr>
          <a:lstStyle/>
          <a:p>
            <a:pPr marL="0" indent="0">
              <a:buNone/>
            </a:pPr>
            <a:r>
              <a:rPr lang="de-DE" sz="2800" b="1" dirty="0" smtClean="0"/>
              <a:t>Einheitliches Gebäude =/= Mehrhausanlage </a:t>
            </a:r>
            <a:endParaRPr lang="de-DE" sz="2800" b="1" dirty="0"/>
          </a:p>
          <a:p>
            <a:r>
              <a:rPr lang="de-DE" sz="2800" dirty="0"/>
              <a:t>Reihenhäuser, Doppelhaushälften</a:t>
            </a:r>
          </a:p>
          <a:p>
            <a:r>
              <a:rPr lang="de-DE" sz="2800" dirty="0"/>
              <a:t>Tiefgaragen</a:t>
            </a:r>
          </a:p>
          <a:p>
            <a:r>
              <a:rPr lang="de-DE" sz="2800" dirty="0"/>
              <a:t>Mischanlagen </a:t>
            </a:r>
            <a:endParaRPr lang="de-DE" sz="2800" dirty="0" smtClean="0"/>
          </a:p>
          <a:p>
            <a:pPr marL="0" indent="0">
              <a:buNone/>
            </a:pPr>
            <a:r>
              <a:rPr lang="de-DE" sz="2800" dirty="0" smtClean="0"/>
              <a:t>ein Gebäude =/= eine Anlage =/=gleiche Interessen</a:t>
            </a:r>
            <a:endParaRPr lang="de-DE" sz="2800" dirty="0"/>
          </a:p>
          <a:p>
            <a:pPr marL="0" indent="0">
              <a:buNone/>
            </a:pPr>
            <a:r>
              <a:rPr lang="de-DE" sz="2800" b="1" dirty="0" smtClean="0"/>
              <a:t>Sachliche Gründe</a:t>
            </a:r>
            <a:endParaRPr lang="de-DE" sz="2800" b="1" dirty="0"/>
          </a:p>
          <a:p>
            <a:r>
              <a:rPr lang="de-DE" sz="2800" dirty="0"/>
              <a:t>Realteilung unmöglich</a:t>
            </a:r>
          </a:p>
          <a:p>
            <a:r>
              <a:rPr lang="de-DE" sz="2800" dirty="0"/>
              <a:t>Unterschiedliche </a:t>
            </a:r>
            <a:r>
              <a:rPr lang="de-DE" sz="2800" dirty="0" smtClean="0"/>
              <a:t>Gebäude, Zwecke, Eigentümer  </a:t>
            </a:r>
            <a:endParaRPr lang="en-US" sz="2800" dirty="0"/>
          </a:p>
          <a:p>
            <a:endParaRPr lang="en-US" dirty="0"/>
          </a:p>
        </p:txBody>
      </p:sp>
      <p:sp>
        <p:nvSpPr>
          <p:cNvPr id="7" name="Datumsplatzhalter 6"/>
          <p:cNvSpPr>
            <a:spLocks noGrp="1"/>
          </p:cNvSpPr>
          <p:nvPr>
            <p:ph type="dt" sz="half" idx="10"/>
          </p:nvPr>
        </p:nvSpPr>
        <p:spPr/>
        <p:txBody>
          <a:bodyPr/>
          <a:lstStyle/>
          <a:p>
            <a:r>
              <a:rPr lang="en-US" sz="1050" dirty="0" smtClean="0">
                <a:solidFill>
                  <a:schemeClr val="bg1">
                    <a:lumMod val="50000"/>
                  </a:schemeClr>
                </a:solidFill>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8" name="Fußzeilenplatzhalter 7"/>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9" name="Foliennummernplatzhalter 8"/>
          <p:cNvSpPr>
            <a:spLocks noGrp="1"/>
          </p:cNvSpPr>
          <p:nvPr>
            <p:ph type="sldNum" sz="quarter" idx="12"/>
          </p:nvPr>
        </p:nvSpPr>
        <p:spPr>
          <a:xfrm>
            <a:off x="6588224" y="6237312"/>
            <a:ext cx="2133600" cy="365125"/>
          </a:xfrm>
        </p:spPr>
        <p:txBody>
          <a:bodyPr/>
          <a:lstStyle/>
          <a:p>
            <a:fld id="{66D221DE-6FB1-4995-9AC5-A029A18830C4}" type="slidenum">
              <a:rPr lang="en-US" sz="1000" smtClean="0"/>
              <a:t>3</a:t>
            </a:fld>
            <a:endParaRPr lang="en-US" sz="1000" dirty="0"/>
          </a:p>
        </p:txBody>
      </p:sp>
    </p:spTree>
    <p:extLst>
      <p:ext uri="{BB962C8B-B14F-4D97-AF65-F5344CB8AC3E}">
        <p14:creationId xmlns:p14="http://schemas.microsoft.com/office/powerpoint/2010/main" val="2903677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Interne Verwaltung</a:t>
            </a:r>
            <a:r>
              <a:rPr lang="de-DE" sz="3200" dirty="0"/>
              <a:t/>
            </a:r>
            <a:br>
              <a:rPr lang="de-DE" sz="3200" dirty="0"/>
            </a:br>
            <a:r>
              <a:rPr lang="de-DE" sz="3200" b="1" dirty="0">
                <a:solidFill>
                  <a:srgbClr val="00B050"/>
                </a:solidFill>
              </a:rPr>
              <a:t>Kostenverteilung </a:t>
            </a:r>
            <a:r>
              <a:rPr lang="de-DE" sz="3200" b="1" dirty="0" smtClean="0">
                <a:solidFill>
                  <a:srgbClr val="00B050"/>
                </a:solidFill>
              </a:rPr>
              <a:t>der UG(Grundsätze)</a:t>
            </a:r>
            <a:endParaRPr lang="en-US" sz="3200" dirty="0"/>
          </a:p>
        </p:txBody>
      </p:sp>
      <p:sp>
        <p:nvSpPr>
          <p:cNvPr id="3" name="Inhaltsplatzhalter 2"/>
          <p:cNvSpPr>
            <a:spLocks noGrp="1"/>
          </p:cNvSpPr>
          <p:nvPr>
            <p:ph idx="1"/>
          </p:nvPr>
        </p:nvSpPr>
        <p:spPr/>
        <p:txBody>
          <a:bodyPr>
            <a:normAutofit/>
          </a:bodyPr>
          <a:lstStyle/>
          <a:p>
            <a:pPr marL="514350" indent="-514350">
              <a:buAutoNum type="arabicPeriod"/>
            </a:pPr>
            <a:r>
              <a:rPr lang="de-DE" sz="2800" dirty="0" smtClean="0"/>
              <a:t>Beschlüsse einer UG sind nichtig, soweit die UG darin die ihr nach der GO zugewiesene Beschlusskompetenz überschreitet. </a:t>
            </a:r>
          </a:p>
          <a:p>
            <a:pPr marL="514350" indent="-514350">
              <a:buAutoNum type="arabicPeriod"/>
            </a:pPr>
            <a:r>
              <a:rPr lang="de-DE" sz="2800" dirty="0" smtClean="0"/>
              <a:t>Zuweisung von bestimmten Kosten zur Verteilung durch die UG beinhaltet nicht zugleich die Zuweisung der Einnahmen und Zuordnung der Hausgelder an die UG </a:t>
            </a:r>
          </a:p>
          <a:p>
            <a:pPr marL="0" indent="0">
              <a:buNone/>
            </a:pPr>
            <a:r>
              <a:rPr lang="de-DE" sz="1800" b="1" dirty="0"/>
              <a:t>LG München, Urteil vom 02.06.2014 – 1 S 3223/12  </a:t>
            </a:r>
            <a:endParaRPr lang="en-US" sz="1800" b="1" dirty="0"/>
          </a:p>
          <a:p>
            <a:pPr marL="0" indent="0">
              <a:buNone/>
            </a:pPr>
            <a:endParaRPr lang="en-US" sz="1800"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30</a:t>
            </a:fld>
            <a:endParaRPr lang="en-US" sz="1000" dirty="0"/>
          </a:p>
        </p:txBody>
      </p:sp>
    </p:spTree>
    <p:extLst>
      <p:ext uri="{BB962C8B-B14F-4D97-AF65-F5344CB8AC3E}">
        <p14:creationId xmlns:p14="http://schemas.microsoft.com/office/powerpoint/2010/main" val="20990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Interne Verwaltung</a:t>
            </a:r>
            <a:r>
              <a:rPr lang="de-DE" sz="3200" dirty="0"/>
              <a:t/>
            </a:r>
            <a:br>
              <a:rPr lang="de-DE" sz="3200" dirty="0"/>
            </a:br>
            <a:r>
              <a:rPr lang="de-DE" sz="3200" b="1" u="sng" dirty="0" smtClean="0">
                <a:solidFill>
                  <a:srgbClr val="00B050"/>
                </a:solidFill>
              </a:rPr>
              <a:t>dreistufige </a:t>
            </a:r>
            <a:r>
              <a:rPr lang="de-DE" sz="3200" b="1" dirty="0" smtClean="0">
                <a:solidFill>
                  <a:srgbClr val="00B050"/>
                </a:solidFill>
              </a:rPr>
              <a:t>Kostenverteilung WEG/UG</a:t>
            </a:r>
            <a:endParaRPr lang="en-US" sz="3200" dirty="0"/>
          </a:p>
        </p:txBody>
      </p:sp>
      <p:sp>
        <p:nvSpPr>
          <p:cNvPr id="3" name="Inhaltsplatzhalter 2"/>
          <p:cNvSpPr>
            <a:spLocks noGrp="1"/>
          </p:cNvSpPr>
          <p:nvPr>
            <p:ph idx="1"/>
          </p:nvPr>
        </p:nvSpPr>
        <p:spPr/>
        <p:txBody>
          <a:bodyPr>
            <a:normAutofit/>
          </a:bodyPr>
          <a:lstStyle/>
          <a:p>
            <a:pPr marL="0" indent="0">
              <a:buNone/>
            </a:pPr>
            <a:r>
              <a:rPr lang="de-DE" sz="2800" dirty="0" smtClean="0"/>
              <a:t>Weist die TE der UG bestimmte Kosten zur Verteilung  ohne eigenen Abrechnung zu (</a:t>
            </a:r>
            <a:r>
              <a:rPr lang="de-DE" sz="2800" u="sng" dirty="0" smtClean="0"/>
              <a:t>dreistufiges</a:t>
            </a:r>
            <a:r>
              <a:rPr lang="de-DE" sz="2800" dirty="0" smtClean="0"/>
              <a:t> Verfahren)</a:t>
            </a:r>
          </a:p>
          <a:p>
            <a:pPr marL="514350" indent="-514350">
              <a:buAutoNum type="arabicPeriod"/>
            </a:pPr>
            <a:r>
              <a:rPr lang="de-DE" sz="2800" dirty="0" smtClean="0"/>
              <a:t>Genehmigung der Gesamt-JA durch die WEG und Zuweisung bestimmter Kosten zu den UG</a:t>
            </a:r>
          </a:p>
          <a:p>
            <a:pPr marL="514350" indent="-514350">
              <a:buAutoNum type="arabicPeriod"/>
            </a:pPr>
            <a:r>
              <a:rPr lang="de-DE" sz="2800" dirty="0" smtClean="0"/>
              <a:t>Verteilung der zugewiesenen Kosten durch die jeweilige UG</a:t>
            </a:r>
          </a:p>
          <a:p>
            <a:pPr marL="514350" indent="-514350">
              <a:buAutoNum type="arabicPeriod"/>
            </a:pPr>
            <a:r>
              <a:rPr lang="de-DE" sz="2800" dirty="0" smtClean="0"/>
              <a:t>Genehmigung der Einzel-JA durch die WEG unter Übernahme der Kostenverteilung  </a:t>
            </a:r>
          </a:p>
          <a:p>
            <a:pPr marL="0" indent="0">
              <a:buNone/>
            </a:pPr>
            <a:r>
              <a:rPr lang="de-DE" sz="1900" b="1" dirty="0" smtClean="0"/>
              <a:t>LG München, Urteil vom 02.06.2014 – 1 S 3223/12  </a:t>
            </a:r>
            <a:endParaRPr lang="en-US" sz="1900" b="1"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31</a:t>
            </a:fld>
            <a:endParaRPr lang="en-US" sz="1000" dirty="0"/>
          </a:p>
        </p:txBody>
      </p:sp>
    </p:spTree>
    <p:extLst>
      <p:ext uri="{BB962C8B-B14F-4D97-AF65-F5344CB8AC3E}">
        <p14:creationId xmlns:p14="http://schemas.microsoft.com/office/powerpoint/2010/main" val="1469806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smtClean="0"/>
              <a:t>Maßnahmen mit Außenwirkung</a:t>
            </a:r>
            <a:r>
              <a:rPr lang="de-DE" sz="3200" dirty="0"/>
              <a:t/>
            </a:r>
            <a:br>
              <a:rPr lang="de-DE" sz="3200" dirty="0"/>
            </a:br>
            <a:r>
              <a:rPr lang="de-DE" sz="3200" b="1" dirty="0" smtClean="0">
                <a:solidFill>
                  <a:srgbClr val="00B050"/>
                </a:solidFill>
              </a:rPr>
              <a:t>Rechtsfähigkeit als Voraussetzung </a:t>
            </a:r>
            <a:endParaRPr lang="en-US" sz="3200" b="1" dirty="0">
              <a:solidFill>
                <a:srgbClr val="00B050"/>
              </a:solidFill>
            </a:endParaRPr>
          </a:p>
        </p:txBody>
      </p:sp>
      <p:sp>
        <p:nvSpPr>
          <p:cNvPr id="3" name="Inhaltsplatzhalter 2"/>
          <p:cNvSpPr>
            <a:spLocks noGrp="1"/>
          </p:cNvSpPr>
          <p:nvPr>
            <p:ph idx="1"/>
          </p:nvPr>
        </p:nvSpPr>
        <p:spPr/>
        <p:txBody>
          <a:bodyPr>
            <a:normAutofit/>
          </a:bodyPr>
          <a:lstStyle/>
          <a:p>
            <a:pPr marL="0" indent="0">
              <a:buNone/>
            </a:pPr>
            <a:r>
              <a:rPr lang="de-DE" sz="2800" dirty="0" smtClean="0"/>
              <a:t>Nicht übertragbare Maßnahmen, zu deren </a:t>
            </a:r>
          </a:p>
          <a:p>
            <a:pPr marL="0" indent="0">
              <a:buNone/>
            </a:pPr>
            <a:r>
              <a:rPr lang="de-DE" sz="2800" dirty="0" smtClean="0"/>
              <a:t>Ausführung die Rechtsfähigkeit erforderlich ist </a:t>
            </a:r>
          </a:p>
          <a:p>
            <a:r>
              <a:rPr lang="de-DE" sz="2800" dirty="0" smtClean="0"/>
              <a:t>Ausübung gemeinschaftsbezogener Rechte</a:t>
            </a:r>
          </a:p>
          <a:p>
            <a:r>
              <a:rPr lang="de-DE" sz="2800" dirty="0" smtClean="0"/>
              <a:t>Prozessführung/Aktivlegitimation</a:t>
            </a:r>
          </a:p>
          <a:p>
            <a:r>
              <a:rPr lang="de-DE" sz="2800" dirty="0" smtClean="0"/>
              <a:t>Prozessführung/Passivlegitimation   </a:t>
            </a:r>
            <a:r>
              <a:rPr lang="de-DE" dirty="0" smtClean="0"/>
              <a:t>                                      </a:t>
            </a:r>
            <a:r>
              <a:rPr lang="de-DE" sz="2000" dirty="0" smtClean="0"/>
              <a:t>Klage gegen Untergemeinschaft unzulässig,                                                                          </a:t>
            </a:r>
            <a:r>
              <a:rPr lang="de-DE" sz="1800" b="1" dirty="0" err="1" smtClean="0"/>
              <a:t>OlG</a:t>
            </a:r>
            <a:r>
              <a:rPr lang="de-DE" sz="1800" b="1" dirty="0" smtClean="0"/>
              <a:t> </a:t>
            </a:r>
            <a:r>
              <a:rPr lang="de-DE" sz="1800" b="1" dirty="0"/>
              <a:t>Koblenz IMR 2011, 25</a:t>
            </a:r>
          </a:p>
          <a:p>
            <a:r>
              <a:rPr lang="de-DE" sz="2800" dirty="0" smtClean="0"/>
              <a:t>Beschlussanfechtung    </a:t>
            </a:r>
            <a:r>
              <a:rPr lang="de-DE" dirty="0" smtClean="0"/>
              <a:t>                                       </a:t>
            </a:r>
            <a:r>
              <a:rPr lang="de-DE" sz="2200" dirty="0" smtClean="0"/>
              <a:t>Anfechtung eines UG-Beschlusses gegen </a:t>
            </a:r>
            <a:r>
              <a:rPr lang="de-DE" sz="2200" b="1" u="sng" dirty="0" smtClean="0"/>
              <a:t>alle</a:t>
            </a:r>
            <a:r>
              <a:rPr lang="de-DE" sz="2200" dirty="0" smtClean="0"/>
              <a:t> anderen WE                                   </a:t>
            </a:r>
            <a:r>
              <a:rPr lang="de-DE" sz="1800" b="1" dirty="0" smtClean="0"/>
              <a:t>BGH NZM 2012, 200; NZM 2012,767; </a:t>
            </a:r>
            <a:endParaRPr lang="en-US" sz="1800" b="1"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32</a:t>
            </a:fld>
            <a:endParaRPr lang="en-US" sz="1000" dirty="0"/>
          </a:p>
        </p:txBody>
      </p:sp>
    </p:spTree>
    <p:extLst>
      <p:ext uri="{BB962C8B-B14F-4D97-AF65-F5344CB8AC3E}">
        <p14:creationId xmlns:p14="http://schemas.microsoft.com/office/powerpoint/2010/main" val="2368595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smtClean="0"/>
              <a:t>Checkliste I</a:t>
            </a:r>
            <a:r>
              <a:rPr lang="de-DE" sz="3200" dirty="0"/>
              <a:t/>
            </a:r>
            <a:br>
              <a:rPr lang="de-DE" sz="3200" dirty="0"/>
            </a:br>
            <a:r>
              <a:rPr lang="de-DE" sz="3200" b="1" dirty="0" smtClean="0">
                <a:solidFill>
                  <a:srgbClr val="00B050"/>
                </a:solidFill>
              </a:rPr>
              <a:t>Beschlusskompetenz Mehrhausanlage</a:t>
            </a:r>
            <a:endParaRPr lang="en-US" sz="3200" b="1" dirty="0">
              <a:solidFill>
                <a:srgbClr val="00B050"/>
              </a:solidFill>
            </a:endParaRPr>
          </a:p>
        </p:txBody>
      </p:sp>
      <p:sp>
        <p:nvSpPr>
          <p:cNvPr id="3" name="Inhaltsplatzhalter 2"/>
          <p:cNvSpPr>
            <a:spLocks noGrp="1"/>
          </p:cNvSpPr>
          <p:nvPr>
            <p:ph idx="1"/>
          </p:nvPr>
        </p:nvSpPr>
        <p:spPr>
          <a:solidFill>
            <a:srgbClr val="CCFF99"/>
          </a:solidFill>
          <a:ln>
            <a:solidFill>
              <a:schemeClr val="tx1"/>
            </a:solidFill>
          </a:ln>
        </p:spPr>
        <p:txBody>
          <a:bodyPr>
            <a:normAutofit fontScale="85000" lnSpcReduction="20000"/>
          </a:bodyPr>
          <a:lstStyle/>
          <a:p>
            <a:pPr marL="514350" indent="-514350">
              <a:buFont typeface="+mj-lt"/>
              <a:buAutoNum type="arabicPeriod"/>
            </a:pPr>
            <a:r>
              <a:rPr lang="de-DE" sz="3000" dirty="0" smtClean="0"/>
              <a:t>UG nicht ausdrücklich geregelt in der TE</a:t>
            </a:r>
          </a:p>
          <a:p>
            <a:pPr marL="0" indent="0">
              <a:buNone/>
            </a:pPr>
            <a:r>
              <a:rPr lang="de-DE" sz="3000" dirty="0" smtClean="0"/>
              <a:t> = </a:t>
            </a:r>
            <a:r>
              <a:rPr lang="de-DE" sz="3000" b="1" u="sng" dirty="0" smtClean="0"/>
              <a:t>keine </a:t>
            </a:r>
            <a:r>
              <a:rPr lang="de-DE" sz="3000" b="1" dirty="0" smtClean="0"/>
              <a:t>Beschlusskompetenz</a:t>
            </a:r>
            <a:r>
              <a:rPr lang="de-DE" sz="3000" dirty="0" smtClean="0"/>
              <a:t> der UG</a:t>
            </a:r>
          </a:p>
          <a:p>
            <a:pPr marL="0" indent="0">
              <a:buNone/>
            </a:pPr>
            <a:endParaRPr lang="de-DE" sz="3000" dirty="0" smtClean="0"/>
          </a:p>
          <a:p>
            <a:pPr marL="0" indent="0">
              <a:buNone/>
            </a:pPr>
            <a:r>
              <a:rPr lang="de-DE" sz="3000" dirty="0" smtClean="0"/>
              <a:t>2. UG in der TE/GO geregelt, aber Angelegenheit, die</a:t>
            </a:r>
          </a:p>
          <a:p>
            <a:pPr marL="0" indent="0">
              <a:buNone/>
            </a:pPr>
            <a:r>
              <a:rPr lang="de-DE" sz="3000" dirty="0" smtClean="0"/>
              <a:t>      nicht ausdrücklich der UG zugewiesen ist und </a:t>
            </a:r>
          </a:p>
          <a:p>
            <a:pPr>
              <a:buFont typeface="Wingdings" panose="05000000000000000000" pitchFamily="2" charset="2"/>
              <a:buChar char="§"/>
            </a:pPr>
            <a:r>
              <a:rPr lang="de-DE" sz="3000" dirty="0" smtClean="0"/>
              <a:t>die Interessen anderer WE/ des Verbandes berührt,</a:t>
            </a:r>
          </a:p>
          <a:p>
            <a:pPr>
              <a:buFont typeface="Wingdings" panose="05000000000000000000" pitchFamily="2" charset="2"/>
              <a:buChar char="§"/>
            </a:pPr>
            <a:r>
              <a:rPr lang="de-DE" sz="3000" dirty="0" smtClean="0"/>
              <a:t>bei Ausführung eine Außenwirkung bewirkt,</a:t>
            </a:r>
          </a:p>
          <a:p>
            <a:pPr>
              <a:buFont typeface="Wingdings" panose="05000000000000000000" pitchFamily="2" charset="2"/>
              <a:buChar char="§"/>
            </a:pPr>
            <a:r>
              <a:rPr lang="de-DE" sz="3000" dirty="0" smtClean="0"/>
              <a:t>eine Rechtsfähigkeit erfordert</a:t>
            </a:r>
          </a:p>
          <a:p>
            <a:pPr marL="0" indent="0">
              <a:buNone/>
            </a:pPr>
            <a:r>
              <a:rPr lang="de-DE" sz="3000" dirty="0" smtClean="0"/>
              <a:t>= </a:t>
            </a:r>
            <a:r>
              <a:rPr lang="de-DE" sz="3000" b="1" u="sng" dirty="0" smtClean="0"/>
              <a:t>keine</a:t>
            </a:r>
            <a:r>
              <a:rPr lang="de-DE" sz="3000" dirty="0" smtClean="0"/>
              <a:t>  </a:t>
            </a:r>
            <a:r>
              <a:rPr lang="de-DE" sz="3000" b="1" dirty="0" smtClean="0"/>
              <a:t>Beschlusskompetenz</a:t>
            </a:r>
            <a:r>
              <a:rPr lang="de-DE" sz="3000" dirty="0" smtClean="0"/>
              <a:t> </a:t>
            </a:r>
            <a:r>
              <a:rPr lang="de-DE" sz="3000" dirty="0"/>
              <a:t>der UG</a:t>
            </a:r>
          </a:p>
          <a:p>
            <a:pPr marL="0" indent="0">
              <a:buNone/>
            </a:pPr>
            <a:endParaRPr lang="de-DE" sz="3000" dirty="0" smtClean="0"/>
          </a:p>
          <a:p>
            <a:pPr marL="0" indent="0">
              <a:buNone/>
            </a:pPr>
            <a:r>
              <a:rPr lang="de-DE" sz="2800" dirty="0" smtClean="0"/>
              <a:t>  </a:t>
            </a:r>
            <a:endParaRPr lang="en-US" sz="2800"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33</a:t>
            </a:fld>
            <a:endParaRPr lang="en-US" sz="1000" dirty="0"/>
          </a:p>
        </p:txBody>
      </p:sp>
    </p:spTree>
    <p:extLst>
      <p:ext uri="{BB962C8B-B14F-4D97-AF65-F5344CB8AC3E}">
        <p14:creationId xmlns:p14="http://schemas.microsoft.com/office/powerpoint/2010/main" val="1331586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smtClean="0"/>
              <a:t>Checkliste II</a:t>
            </a:r>
            <a:r>
              <a:rPr lang="de-DE" sz="3200" dirty="0"/>
              <a:t/>
            </a:r>
            <a:br>
              <a:rPr lang="de-DE" sz="3200" dirty="0"/>
            </a:br>
            <a:r>
              <a:rPr lang="de-DE" sz="3200" b="1" dirty="0" smtClean="0">
                <a:solidFill>
                  <a:srgbClr val="00B050"/>
                </a:solidFill>
              </a:rPr>
              <a:t>Beschlusskompetenz Mehrhausanlage</a:t>
            </a:r>
            <a:endParaRPr lang="en-US" sz="3200" b="1" dirty="0">
              <a:solidFill>
                <a:srgbClr val="00B050"/>
              </a:solidFill>
            </a:endParaRPr>
          </a:p>
        </p:txBody>
      </p:sp>
      <p:sp>
        <p:nvSpPr>
          <p:cNvPr id="3" name="Inhaltsplatzhalter 2"/>
          <p:cNvSpPr>
            <a:spLocks noGrp="1"/>
          </p:cNvSpPr>
          <p:nvPr>
            <p:ph idx="1"/>
          </p:nvPr>
        </p:nvSpPr>
        <p:spPr>
          <a:solidFill>
            <a:srgbClr val="CCFF99"/>
          </a:solidFill>
          <a:ln>
            <a:solidFill>
              <a:schemeClr val="tx1"/>
            </a:solidFill>
          </a:ln>
        </p:spPr>
        <p:txBody>
          <a:bodyPr>
            <a:normAutofit fontScale="92500" lnSpcReduction="10000"/>
          </a:bodyPr>
          <a:lstStyle/>
          <a:p>
            <a:pPr marL="0" indent="0">
              <a:buNone/>
            </a:pPr>
            <a:r>
              <a:rPr lang="de-DE" sz="3000" dirty="0" smtClean="0"/>
              <a:t>3. Ist die UG in der TE/GO ausdrücklich geregelt,                                        und ist Angelegenheit der UG zur Beschlussfassung zugewiesen </a:t>
            </a:r>
          </a:p>
          <a:p>
            <a:pPr>
              <a:buFont typeface="Wingdings" panose="05000000000000000000" pitchFamily="2" charset="2"/>
              <a:buChar char="§"/>
            </a:pPr>
            <a:r>
              <a:rPr lang="de-DE" sz="3000" dirty="0" smtClean="0"/>
              <a:t>Und die Interessen anderer WE/ des Verbandes nicht berührt,</a:t>
            </a:r>
          </a:p>
          <a:p>
            <a:pPr>
              <a:buFont typeface="Wingdings" panose="05000000000000000000" pitchFamily="2" charset="2"/>
              <a:buChar char="§"/>
            </a:pPr>
            <a:r>
              <a:rPr lang="de-DE" sz="3000" dirty="0" smtClean="0"/>
              <a:t>Und bei Ausführung keine Außenwirkung bewirkt,</a:t>
            </a:r>
          </a:p>
          <a:p>
            <a:pPr>
              <a:buFont typeface="Wingdings" panose="05000000000000000000" pitchFamily="2" charset="2"/>
              <a:buChar char="§"/>
            </a:pPr>
            <a:r>
              <a:rPr lang="de-DE" sz="3000" dirty="0" smtClean="0"/>
              <a:t>Und keine Rechtsfähigkeit erforderlich</a:t>
            </a:r>
          </a:p>
          <a:p>
            <a:pPr marL="0" indent="0">
              <a:buNone/>
            </a:pPr>
            <a:r>
              <a:rPr lang="de-DE" sz="3000" dirty="0" smtClean="0"/>
              <a:t>= </a:t>
            </a:r>
            <a:r>
              <a:rPr lang="de-DE" sz="3000" b="1" dirty="0" smtClean="0"/>
              <a:t>Beschlusskompetenz</a:t>
            </a:r>
            <a:r>
              <a:rPr lang="de-DE" sz="3000" dirty="0" smtClean="0"/>
              <a:t> </a:t>
            </a:r>
            <a:r>
              <a:rPr lang="de-DE" sz="3000" dirty="0"/>
              <a:t>der </a:t>
            </a:r>
            <a:r>
              <a:rPr lang="de-DE" sz="3000" dirty="0" smtClean="0"/>
              <a:t>UG </a:t>
            </a:r>
            <a:r>
              <a:rPr lang="de-DE" sz="3000" b="1" u="sng" dirty="0" smtClean="0"/>
              <a:t>gegeben</a:t>
            </a:r>
            <a:endParaRPr lang="de-DE" sz="3000" b="1" u="sng" dirty="0"/>
          </a:p>
          <a:p>
            <a:pPr marL="0" indent="0">
              <a:buNone/>
            </a:pPr>
            <a:endParaRPr lang="de-DE" sz="3000" dirty="0" smtClean="0"/>
          </a:p>
          <a:p>
            <a:pPr marL="0" indent="0">
              <a:buNone/>
            </a:pPr>
            <a:r>
              <a:rPr lang="de-DE" sz="2800" dirty="0" smtClean="0"/>
              <a:t>  </a:t>
            </a:r>
            <a:endParaRPr lang="en-US" sz="2800"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dirty="0" smtClean="0"/>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34</a:t>
            </a:fld>
            <a:endParaRPr lang="en-US" sz="1000" dirty="0"/>
          </a:p>
        </p:txBody>
      </p:sp>
    </p:spTree>
    <p:extLst>
      <p:ext uri="{BB962C8B-B14F-4D97-AF65-F5344CB8AC3E}">
        <p14:creationId xmlns:p14="http://schemas.microsoft.com/office/powerpoint/2010/main" val="3085803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normAutofit/>
          </a:bodyPr>
          <a:lstStyle/>
          <a:p>
            <a:pPr algn="ctr"/>
            <a:r>
              <a:rPr lang="de-DE" sz="2800" b="1" dirty="0" smtClean="0">
                <a:solidFill>
                  <a:srgbClr val="00B050"/>
                </a:solidFill>
              </a:rPr>
              <a:t>Vielen Dank                                                                                   für die Aufmerksamkeit </a:t>
            </a:r>
            <a:endParaRPr lang="en-US" sz="2800" b="1" dirty="0">
              <a:solidFill>
                <a:srgbClr val="00B050"/>
              </a:solidFill>
            </a:endParaRPr>
          </a:p>
        </p:txBody>
      </p:sp>
      <p:sp>
        <p:nvSpPr>
          <p:cNvPr id="8" name="Untertitel 7"/>
          <p:cNvSpPr>
            <a:spLocks noGrp="1"/>
          </p:cNvSpPr>
          <p:nvPr>
            <p:ph type="subTitle" idx="1"/>
          </p:nvPr>
        </p:nvSpPr>
        <p:spPr/>
        <p:txBody>
          <a:bodyPr>
            <a:normAutofit/>
          </a:bodyPr>
          <a:lstStyle/>
          <a:p>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Klaus</a:t>
            </a: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Eichhorn</a:t>
            </a: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Rechtsanwalt</a:t>
            </a: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Fachanwalt für Miet- und Wohnungseigentumsrecht</a:t>
            </a:r>
          </a:p>
          <a:p>
            <a:endParaRPr lang="en-US"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endPar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a:p>
            <a:r>
              <a:rPr lang="en-US" sz="1000" dirty="0" smtClean="0"/>
              <a:t> -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35</a:t>
            </a:fld>
            <a:endParaRPr lang="en-US" sz="1000" dirty="0"/>
          </a:p>
        </p:txBody>
      </p:sp>
    </p:spTree>
    <p:extLst>
      <p:ext uri="{BB962C8B-B14F-4D97-AF65-F5344CB8AC3E}">
        <p14:creationId xmlns:p14="http://schemas.microsoft.com/office/powerpoint/2010/main" val="3382668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a:t>Grundsätze</a:t>
            </a:r>
            <a:r>
              <a:rPr lang="de-DE" sz="3200" b="1" dirty="0">
                <a:solidFill>
                  <a:srgbClr val="0070C0"/>
                </a:solidFill>
              </a:rPr>
              <a:t/>
            </a:r>
            <a:br>
              <a:rPr lang="de-DE" sz="3200" b="1" dirty="0">
                <a:solidFill>
                  <a:srgbClr val="0070C0"/>
                </a:solidFill>
              </a:rPr>
            </a:br>
            <a:r>
              <a:rPr lang="de-DE" sz="3200" b="1" dirty="0" smtClean="0">
                <a:solidFill>
                  <a:srgbClr val="00B050"/>
                </a:solidFill>
              </a:rPr>
              <a:t>Willensbildung  </a:t>
            </a:r>
            <a:endParaRPr lang="en-US" sz="3200" b="1" dirty="0">
              <a:solidFill>
                <a:srgbClr val="00B050"/>
              </a:solidFill>
            </a:endParaRPr>
          </a:p>
        </p:txBody>
      </p:sp>
      <p:sp>
        <p:nvSpPr>
          <p:cNvPr id="3" name="Inhaltsplatzhalter 2"/>
          <p:cNvSpPr>
            <a:spLocks noGrp="1"/>
          </p:cNvSpPr>
          <p:nvPr>
            <p:ph idx="1"/>
          </p:nvPr>
        </p:nvSpPr>
        <p:spPr/>
        <p:txBody>
          <a:bodyPr>
            <a:normAutofit/>
          </a:bodyPr>
          <a:lstStyle/>
          <a:p>
            <a:pPr marL="0" indent="0">
              <a:buNone/>
            </a:pPr>
            <a:r>
              <a:rPr lang="de-DE" sz="2800" dirty="0" smtClean="0"/>
              <a:t>Willensbildung per Mehrheitsbeschluss § 23 I WEG</a:t>
            </a:r>
          </a:p>
          <a:p>
            <a:pPr>
              <a:buFontTx/>
              <a:buChar char="-"/>
            </a:pPr>
            <a:r>
              <a:rPr lang="de-DE" sz="2800" dirty="0" smtClean="0"/>
              <a:t>In gesetzlich geregelten Fällen</a:t>
            </a:r>
          </a:p>
          <a:p>
            <a:pPr>
              <a:buFontTx/>
              <a:buChar char="-"/>
            </a:pPr>
            <a:r>
              <a:rPr lang="de-DE" sz="2800" dirty="0" smtClean="0"/>
              <a:t>Wenn durch Vereinbarung ermächtigt</a:t>
            </a:r>
          </a:p>
          <a:p>
            <a:pPr marL="0" indent="0">
              <a:buNone/>
            </a:pPr>
            <a:r>
              <a:rPr lang="de-DE" sz="2800" dirty="0" smtClean="0"/>
              <a:t>Abweichung </a:t>
            </a:r>
            <a:r>
              <a:rPr lang="de-DE" sz="2800" b="1" u="sng" dirty="0" smtClean="0"/>
              <a:t>nicht</a:t>
            </a:r>
            <a:r>
              <a:rPr lang="de-DE" sz="2800" dirty="0" smtClean="0"/>
              <a:t> per Beschluss </a:t>
            </a:r>
            <a:r>
              <a:rPr lang="de-DE" sz="2800" b="1" u="sng" dirty="0" smtClean="0"/>
              <a:t>nur</a:t>
            </a:r>
            <a:r>
              <a:rPr lang="de-DE" sz="2800" dirty="0" smtClean="0"/>
              <a:t> per Vereinbarung </a:t>
            </a:r>
          </a:p>
          <a:p>
            <a:pPr marL="0" indent="0">
              <a:buNone/>
            </a:pPr>
            <a:r>
              <a:rPr lang="de-DE" sz="1800" b="1" dirty="0" smtClean="0"/>
              <a:t>BGH NZM 2009, 866; ZMR 2000, 771</a:t>
            </a:r>
          </a:p>
          <a:p>
            <a:pPr marL="0" indent="0">
              <a:buNone/>
            </a:pPr>
            <a:r>
              <a:rPr lang="de-DE" sz="2800" b="1" u="sng" dirty="0" smtClean="0"/>
              <a:t>Außer:</a:t>
            </a:r>
            <a:r>
              <a:rPr lang="de-DE" sz="2800" dirty="0" smtClean="0"/>
              <a:t> Öffnungsklausel in Vereinbarung § 10 IV WEG</a:t>
            </a:r>
          </a:p>
          <a:p>
            <a:r>
              <a:rPr lang="de-DE" sz="2800" dirty="0" smtClean="0"/>
              <a:t>mit klarer Ermächtigung f. Mehrheitsbeschluss</a:t>
            </a:r>
          </a:p>
          <a:p>
            <a:r>
              <a:rPr lang="de-DE" sz="2800" dirty="0" smtClean="0"/>
              <a:t>Inhalt, Zweck und Reichweite der Sachverhalte                       </a:t>
            </a:r>
            <a:r>
              <a:rPr lang="de-DE" sz="1800" b="1" dirty="0" smtClean="0"/>
              <a:t>Klein in: </a:t>
            </a:r>
            <a:r>
              <a:rPr lang="de-DE" sz="1800" b="1" dirty="0" err="1" smtClean="0"/>
              <a:t>Bärmann</a:t>
            </a:r>
            <a:r>
              <a:rPr lang="de-DE" sz="1800" b="1" dirty="0" smtClean="0"/>
              <a:t>, WEG, 12. Aufl. 2013, § 10 </a:t>
            </a:r>
            <a:r>
              <a:rPr lang="de-DE" sz="1800" b="1" dirty="0" err="1" smtClean="0"/>
              <a:t>Rdn</a:t>
            </a:r>
            <a:r>
              <a:rPr lang="de-DE" sz="1800" b="1" dirty="0" smtClean="0"/>
              <a:t>. 141         </a:t>
            </a:r>
            <a:endParaRPr lang="en-US" sz="1800" b="1"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4</a:t>
            </a:fld>
            <a:endParaRPr lang="en-US" sz="1000" dirty="0"/>
          </a:p>
        </p:txBody>
      </p:sp>
    </p:spTree>
    <p:extLst>
      <p:ext uri="{BB962C8B-B14F-4D97-AF65-F5344CB8AC3E}">
        <p14:creationId xmlns:p14="http://schemas.microsoft.com/office/powerpoint/2010/main" val="270079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88640"/>
            <a:ext cx="8229600" cy="1143000"/>
          </a:xfrm>
        </p:spPr>
        <p:txBody>
          <a:bodyPr>
            <a:noAutofit/>
          </a:bodyPr>
          <a:lstStyle/>
          <a:p>
            <a:pPr algn="l"/>
            <a:r>
              <a:rPr lang="de-DE" sz="3200" b="1" dirty="0" smtClean="0"/>
              <a:t>Grundsätze </a:t>
            </a:r>
            <a:br>
              <a:rPr lang="de-DE" sz="3200" b="1" dirty="0" smtClean="0"/>
            </a:br>
            <a:r>
              <a:rPr lang="de-DE" sz="3200" b="1" dirty="0" smtClean="0">
                <a:solidFill>
                  <a:srgbClr val="00B050"/>
                </a:solidFill>
              </a:rPr>
              <a:t>Beschlusskompetenz Gesamtgemeinschaft</a:t>
            </a:r>
            <a:endParaRPr lang="en-US" sz="3200" b="1" dirty="0">
              <a:solidFill>
                <a:srgbClr val="00B050"/>
              </a:solidFill>
            </a:endParaRPr>
          </a:p>
        </p:txBody>
      </p:sp>
      <p:sp>
        <p:nvSpPr>
          <p:cNvPr id="3" name="Inhaltsplatzhalter 2"/>
          <p:cNvSpPr>
            <a:spLocks noGrp="1"/>
          </p:cNvSpPr>
          <p:nvPr>
            <p:ph idx="1"/>
          </p:nvPr>
        </p:nvSpPr>
        <p:spPr/>
        <p:txBody>
          <a:bodyPr>
            <a:noAutofit/>
          </a:bodyPr>
          <a:lstStyle/>
          <a:p>
            <a:pPr marL="0" indent="0">
              <a:buNone/>
            </a:pPr>
            <a:r>
              <a:rPr lang="de-DE" sz="2800" b="1" dirty="0" smtClean="0">
                <a:latin typeface="Calibri" panose="020F0502020204030204" pitchFamily="34" charset="0"/>
                <a:cs typeface="Arial" panose="020B0604020202020204" pitchFamily="34" charset="0"/>
              </a:rPr>
              <a:t>Verwaltung des GE </a:t>
            </a:r>
            <a:r>
              <a:rPr lang="de-DE" sz="2800" dirty="0" smtClean="0">
                <a:latin typeface="Calibri" panose="020F0502020204030204" pitchFamily="34" charset="0"/>
                <a:cs typeface="Arial" panose="020B0604020202020204" pitchFamily="34" charset="0"/>
              </a:rPr>
              <a:t>steht </a:t>
            </a:r>
            <a:r>
              <a:rPr lang="de-DE" sz="2800" b="1" dirty="0" smtClean="0">
                <a:latin typeface="Calibri" panose="020F0502020204030204" pitchFamily="34" charset="0"/>
                <a:cs typeface="Arial" panose="020B0604020202020204" pitchFamily="34" charset="0"/>
              </a:rPr>
              <a:t>allen WE </a:t>
            </a:r>
            <a:r>
              <a:rPr lang="de-DE" sz="2800" dirty="0" smtClean="0">
                <a:latin typeface="Calibri" panose="020F0502020204030204" pitchFamily="34" charset="0"/>
                <a:cs typeface="Arial" panose="020B0604020202020204" pitchFamily="34" charset="0"/>
              </a:rPr>
              <a:t>zu (§ 20 I,21 I WEG)</a:t>
            </a:r>
          </a:p>
          <a:p>
            <a:pPr>
              <a:buFontTx/>
              <a:buChar char="-"/>
            </a:pPr>
            <a:r>
              <a:rPr lang="de-DE" sz="2800" dirty="0" smtClean="0">
                <a:latin typeface="Calibri" panose="020F0502020204030204" pitchFamily="34" charset="0"/>
                <a:cs typeface="Arial" panose="020B0604020202020204" pitchFamily="34" charset="0"/>
              </a:rPr>
              <a:t>Teilnahme und Stimmrecht für alle WE in allen gemeinsamen Versammlungen </a:t>
            </a:r>
          </a:p>
          <a:p>
            <a:pPr>
              <a:buFontTx/>
              <a:buChar char="-"/>
            </a:pPr>
            <a:r>
              <a:rPr lang="de-DE" sz="2800" dirty="0" smtClean="0">
                <a:latin typeface="Calibri" panose="020F0502020204030204" pitchFamily="34" charset="0"/>
                <a:cs typeface="Arial" panose="020B0604020202020204" pitchFamily="34" charset="0"/>
              </a:rPr>
              <a:t>außer Übertragung eines Teils der Verwaltung auf eine Untergemeinschaft mit sachlichem Grund</a:t>
            </a:r>
          </a:p>
          <a:p>
            <a:pPr marL="0" indent="0">
              <a:buNone/>
            </a:pPr>
            <a:r>
              <a:rPr lang="de-DE" sz="2800" b="1" dirty="0" smtClean="0">
                <a:latin typeface="Calibri" panose="020F0502020204030204" pitchFamily="34" charset="0"/>
                <a:cs typeface="Arial" panose="020B0604020202020204" pitchFamily="34" charset="0"/>
              </a:rPr>
              <a:t>einheitliche Verwaltung der WEG nicht disponibel</a:t>
            </a:r>
          </a:p>
          <a:p>
            <a:pPr>
              <a:buFontTx/>
              <a:buChar char="-"/>
            </a:pPr>
            <a:r>
              <a:rPr lang="de-DE" sz="2800" dirty="0" smtClean="0">
                <a:latin typeface="Calibri" panose="020F0502020204030204" pitchFamily="34" charset="0"/>
                <a:cs typeface="Arial" panose="020B0604020202020204" pitchFamily="34" charset="0"/>
              </a:rPr>
              <a:t>Ein Verwalter für die gesamte Anlage      </a:t>
            </a:r>
          </a:p>
          <a:p>
            <a:pPr>
              <a:buFontTx/>
              <a:buChar char="-"/>
            </a:pPr>
            <a:r>
              <a:rPr lang="de-DE" sz="2800" dirty="0" smtClean="0">
                <a:latin typeface="Calibri" panose="020F0502020204030204" pitchFamily="34" charset="0"/>
                <a:cs typeface="Arial" panose="020B0604020202020204" pitchFamily="34" charset="0"/>
              </a:rPr>
              <a:t>Ein Gemeinschaftskonto   </a:t>
            </a:r>
            <a:endParaRPr lang="en-US" sz="2800" dirty="0">
              <a:latin typeface="Calibri" panose="020F0502020204030204" pitchFamily="34" charset="0"/>
              <a:cs typeface="Arial" panose="020B0604020202020204" pitchFamily="34" charset="0"/>
            </a:endParaRPr>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5</a:t>
            </a:fld>
            <a:endParaRPr lang="en-US" sz="1000" dirty="0"/>
          </a:p>
        </p:txBody>
      </p:sp>
    </p:spTree>
    <p:extLst>
      <p:ext uri="{BB962C8B-B14F-4D97-AF65-F5344CB8AC3E}">
        <p14:creationId xmlns:p14="http://schemas.microsoft.com/office/powerpoint/2010/main" val="272844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e-DE" sz="3200" b="1" dirty="0" smtClean="0"/>
              <a:t>Grundsätze</a:t>
            </a:r>
            <a:r>
              <a:rPr lang="de-DE" sz="3200" b="1" dirty="0" smtClean="0">
                <a:solidFill>
                  <a:srgbClr val="0070C0"/>
                </a:solidFill>
              </a:rPr>
              <a:t/>
            </a:r>
            <a:br>
              <a:rPr lang="de-DE" sz="3200" b="1" dirty="0" smtClean="0">
                <a:solidFill>
                  <a:srgbClr val="0070C0"/>
                </a:solidFill>
              </a:rPr>
            </a:br>
            <a:r>
              <a:rPr lang="de-DE" sz="3200" b="1" dirty="0" smtClean="0">
                <a:solidFill>
                  <a:srgbClr val="00B050"/>
                </a:solidFill>
              </a:rPr>
              <a:t>Beschlusskompetenz  Untergemeinschaft  </a:t>
            </a:r>
            <a:endParaRPr lang="en-US" sz="3200" b="1" dirty="0">
              <a:solidFill>
                <a:srgbClr val="00B050"/>
              </a:solidFill>
            </a:endParaRPr>
          </a:p>
        </p:txBody>
      </p:sp>
      <p:sp>
        <p:nvSpPr>
          <p:cNvPr id="3" name="Inhaltsplatzhalter 2"/>
          <p:cNvSpPr>
            <a:spLocks noGrp="1"/>
          </p:cNvSpPr>
          <p:nvPr>
            <p:ph idx="1"/>
          </p:nvPr>
        </p:nvSpPr>
        <p:spPr/>
        <p:txBody>
          <a:bodyPr>
            <a:normAutofit lnSpcReduction="10000"/>
          </a:bodyPr>
          <a:lstStyle/>
          <a:p>
            <a:pPr marL="0" indent="0">
              <a:buNone/>
            </a:pPr>
            <a:r>
              <a:rPr lang="de-DE" sz="2800" b="1" dirty="0" smtClean="0"/>
              <a:t>Voraussetzung</a:t>
            </a:r>
          </a:p>
          <a:p>
            <a:r>
              <a:rPr lang="de-DE" sz="2800" dirty="0" smtClean="0"/>
              <a:t>Eigenständige Untergemeinschaft laut TE    </a:t>
            </a:r>
          </a:p>
          <a:p>
            <a:r>
              <a:rPr lang="de-DE" sz="2800" dirty="0" smtClean="0"/>
              <a:t>Definierte Beschlusskompetenz laut TE</a:t>
            </a:r>
          </a:p>
          <a:p>
            <a:r>
              <a:rPr lang="de-DE" sz="2800" dirty="0" smtClean="0"/>
              <a:t>Beschluss bei Betroffenheit einzelner WE (</a:t>
            </a:r>
            <a:r>
              <a:rPr lang="de-DE" sz="2800" dirty="0" err="1" smtClean="0"/>
              <a:t>str.</a:t>
            </a:r>
            <a:r>
              <a:rPr lang="de-DE" sz="2800" dirty="0" smtClean="0"/>
              <a:t>)                                                      </a:t>
            </a:r>
            <a:r>
              <a:rPr lang="de-DE" sz="1800" b="1" dirty="0" smtClean="0"/>
              <a:t>OLG München IMR 2009,17; </a:t>
            </a:r>
            <a:r>
              <a:rPr lang="de-DE" sz="1800" b="1" dirty="0" err="1" smtClean="0"/>
              <a:t>WuM</a:t>
            </a:r>
            <a:r>
              <a:rPr lang="de-DE" sz="1800" b="1" dirty="0" smtClean="0"/>
              <a:t> 2007, 34;  </a:t>
            </a:r>
            <a:r>
              <a:rPr lang="de-DE" sz="1800" b="1" dirty="0" err="1" smtClean="0"/>
              <a:t>BayOblG</a:t>
            </a:r>
            <a:r>
              <a:rPr lang="de-DE" sz="1800" b="1" dirty="0" smtClean="0"/>
              <a:t> ZMR 2003, 519                                                                              </a:t>
            </a:r>
            <a:r>
              <a:rPr lang="de-DE" sz="1800" b="1" dirty="0" err="1" smtClean="0"/>
              <a:t>a.A</a:t>
            </a:r>
            <a:r>
              <a:rPr lang="de-DE" sz="1800" b="1" dirty="0" smtClean="0"/>
              <a:t>. </a:t>
            </a:r>
            <a:r>
              <a:rPr lang="de-DE" sz="1800" b="1" dirty="0" err="1" smtClean="0"/>
              <a:t>Moosheimer</a:t>
            </a:r>
            <a:r>
              <a:rPr lang="de-DE" sz="1800" b="1" dirty="0" smtClean="0"/>
              <a:t> ZMR 2014, 605; </a:t>
            </a:r>
            <a:r>
              <a:rPr lang="de-DE" sz="1800" b="1" dirty="0" err="1" smtClean="0"/>
              <a:t>Elzer</a:t>
            </a:r>
            <a:r>
              <a:rPr lang="de-DE" sz="1800" b="1" dirty="0" smtClean="0"/>
              <a:t> IMR 2009,17; Eichhorn DWE 2013,53    </a:t>
            </a:r>
          </a:p>
          <a:p>
            <a:pPr marL="0" indent="0">
              <a:buNone/>
            </a:pPr>
            <a:r>
              <a:rPr lang="de-DE" sz="2800" b="1" u="sng" dirty="0" smtClean="0"/>
              <a:t>Keine Kompetenz</a:t>
            </a:r>
            <a:r>
              <a:rPr lang="de-DE" sz="2800" dirty="0" smtClean="0"/>
              <a:t>, wenn  </a:t>
            </a:r>
          </a:p>
          <a:p>
            <a:r>
              <a:rPr lang="de-DE" sz="2800" dirty="0" smtClean="0"/>
              <a:t>Betroffenheit ohne Regelung in der TE</a:t>
            </a:r>
          </a:p>
          <a:p>
            <a:r>
              <a:rPr lang="de-DE" sz="2800" dirty="0" smtClean="0"/>
              <a:t>Belange der gesamten Gemeinschaft berührt</a:t>
            </a:r>
          </a:p>
          <a:p>
            <a:r>
              <a:rPr lang="de-DE" sz="2800" dirty="0" smtClean="0"/>
              <a:t>Rechtsfähigkeit erforderlich</a:t>
            </a:r>
            <a:endParaRPr lang="en-US" sz="2800"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6</a:t>
            </a:fld>
            <a:endParaRPr lang="en-US" sz="1000" dirty="0"/>
          </a:p>
        </p:txBody>
      </p:sp>
    </p:spTree>
    <p:extLst>
      <p:ext uri="{BB962C8B-B14F-4D97-AF65-F5344CB8AC3E}">
        <p14:creationId xmlns:p14="http://schemas.microsoft.com/office/powerpoint/2010/main" val="39475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1143000"/>
          </a:xfrm>
        </p:spPr>
        <p:txBody>
          <a:bodyPr>
            <a:noAutofit/>
          </a:bodyPr>
          <a:lstStyle/>
          <a:p>
            <a:pPr algn="l"/>
            <a:r>
              <a:rPr lang="de-DE" sz="3200" b="1" dirty="0" smtClean="0"/>
              <a:t>Beschlussfassung</a:t>
            </a:r>
            <a:br>
              <a:rPr lang="de-DE" sz="3200" b="1" dirty="0" smtClean="0"/>
            </a:br>
            <a:r>
              <a:rPr lang="de-DE" sz="3200" b="1" dirty="0" smtClean="0">
                <a:solidFill>
                  <a:srgbClr val="00B050"/>
                </a:solidFill>
              </a:rPr>
              <a:t>Eigentümerversammlung (en)</a:t>
            </a:r>
            <a:endParaRPr lang="en-US" sz="3200" b="1" dirty="0">
              <a:solidFill>
                <a:srgbClr val="00B050"/>
              </a:solidFill>
            </a:endParaRPr>
          </a:p>
        </p:txBody>
      </p:sp>
      <p:sp>
        <p:nvSpPr>
          <p:cNvPr id="3" name="Inhaltsplatzhalter 2"/>
          <p:cNvSpPr>
            <a:spLocks noGrp="1"/>
          </p:cNvSpPr>
          <p:nvPr>
            <p:ph idx="1"/>
          </p:nvPr>
        </p:nvSpPr>
        <p:spPr/>
        <p:txBody>
          <a:bodyPr>
            <a:normAutofit/>
          </a:bodyPr>
          <a:lstStyle/>
          <a:p>
            <a:pPr marL="0" indent="0">
              <a:buNone/>
            </a:pPr>
            <a:r>
              <a:rPr lang="de-DE" sz="2800" b="1" dirty="0" smtClean="0"/>
              <a:t>Gesamtversammlung</a:t>
            </a:r>
          </a:p>
          <a:p>
            <a:r>
              <a:rPr lang="de-DE" sz="2800" dirty="0" smtClean="0"/>
              <a:t>Prüfung der Details der konkreten TE</a:t>
            </a:r>
          </a:p>
          <a:p>
            <a:r>
              <a:rPr lang="de-DE" sz="2800" dirty="0" smtClean="0"/>
              <a:t>Stimmrecht für alle, außer Abweichung in TE</a:t>
            </a:r>
          </a:p>
          <a:p>
            <a:r>
              <a:rPr lang="de-DE" sz="2800" dirty="0" smtClean="0"/>
              <a:t>Aufgliederung d. TO bei Untergemeinschaften</a:t>
            </a:r>
          </a:p>
          <a:p>
            <a:pPr marL="0" indent="0">
              <a:buNone/>
            </a:pPr>
            <a:r>
              <a:rPr lang="de-DE" sz="2800" b="1" dirty="0" smtClean="0"/>
              <a:t>Teilversammlungen </a:t>
            </a:r>
          </a:p>
          <a:p>
            <a:r>
              <a:rPr lang="de-DE" sz="2800" dirty="0" smtClean="0"/>
              <a:t>Beschlussfähigkeit prüfen analog § 25 III WEG                                                                </a:t>
            </a:r>
            <a:r>
              <a:rPr lang="de-DE" sz="1800" b="1" dirty="0" err="1" smtClean="0"/>
              <a:t>Moosheimer</a:t>
            </a:r>
            <a:r>
              <a:rPr lang="de-DE" sz="1800" b="1" dirty="0" smtClean="0"/>
              <a:t> ZMR 2014, 688  </a:t>
            </a:r>
          </a:p>
          <a:p>
            <a:r>
              <a:rPr lang="de-DE" sz="2800" dirty="0" smtClean="0"/>
              <a:t>Teilnahmerecht aller Eigentümer</a:t>
            </a:r>
          </a:p>
          <a:p>
            <a:r>
              <a:rPr lang="de-DE" sz="2800" dirty="0" smtClean="0"/>
              <a:t>Stimmrecht der WE der Untergemeinschaft  </a:t>
            </a:r>
          </a:p>
        </p:txBody>
      </p:sp>
      <p:sp>
        <p:nvSpPr>
          <p:cNvPr id="4" name="Datumsplatzhalter 3"/>
          <p:cNvSpPr>
            <a:spLocks noGrp="1"/>
          </p:cNvSpPr>
          <p:nvPr>
            <p:ph type="dt" sz="half" idx="10"/>
          </p:nvPr>
        </p:nvSpPr>
        <p:spPr>
          <a:xfrm>
            <a:off x="512176" y="6356350"/>
            <a:ext cx="2133600" cy="365125"/>
          </a:xfrm>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Eichhorn</a:t>
            </a:r>
            <a:r>
              <a:rPr lang="en-US" sz="90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7</a:t>
            </a:fld>
            <a:endParaRPr lang="en-US" sz="1000" dirty="0"/>
          </a:p>
        </p:txBody>
      </p:sp>
    </p:spTree>
    <p:extLst>
      <p:ext uri="{BB962C8B-B14F-4D97-AF65-F5344CB8AC3E}">
        <p14:creationId xmlns:p14="http://schemas.microsoft.com/office/powerpoint/2010/main" val="1003720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60648"/>
            <a:ext cx="8229600" cy="1143000"/>
          </a:xfrm>
        </p:spPr>
        <p:txBody>
          <a:bodyPr>
            <a:noAutofit/>
          </a:bodyPr>
          <a:lstStyle/>
          <a:p>
            <a:pPr algn="l"/>
            <a:r>
              <a:rPr lang="de-DE" sz="3200" b="1" dirty="0" smtClean="0"/>
              <a:t>Praxistipp </a:t>
            </a:r>
            <a:r>
              <a:rPr lang="de-DE" sz="3200" dirty="0" smtClean="0"/>
              <a:t/>
            </a:r>
            <a:br>
              <a:rPr lang="de-DE" sz="3200" dirty="0" smtClean="0"/>
            </a:br>
            <a:r>
              <a:rPr lang="de-DE" sz="3200" b="1" dirty="0" smtClean="0">
                <a:solidFill>
                  <a:srgbClr val="00B050"/>
                </a:solidFill>
              </a:rPr>
              <a:t>Vorbereitung </a:t>
            </a:r>
            <a:r>
              <a:rPr lang="de-DE" sz="3200" b="1" dirty="0">
                <a:solidFill>
                  <a:srgbClr val="00B050"/>
                </a:solidFill>
              </a:rPr>
              <a:t>/Einberufung </a:t>
            </a:r>
            <a:br>
              <a:rPr lang="de-DE" sz="3200" b="1" dirty="0">
                <a:solidFill>
                  <a:srgbClr val="00B050"/>
                </a:solidFill>
              </a:rPr>
            </a:br>
            <a:r>
              <a:rPr lang="de-DE" sz="3200" b="1" dirty="0">
                <a:solidFill>
                  <a:srgbClr val="00B050"/>
                </a:solidFill>
              </a:rPr>
              <a:t>der Eigentümerversammlung (en)</a:t>
            </a:r>
            <a:endParaRPr lang="en-US" sz="3200" dirty="0"/>
          </a:p>
        </p:txBody>
      </p:sp>
      <p:sp>
        <p:nvSpPr>
          <p:cNvPr id="3" name="Inhaltsplatzhalter 2"/>
          <p:cNvSpPr>
            <a:spLocks noGrp="1"/>
          </p:cNvSpPr>
          <p:nvPr>
            <p:ph idx="1"/>
          </p:nvPr>
        </p:nvSpPr>
        <p:spPr>
          <a:solidFill>
            <a:srgbClr val="CCFF99"/>
          </a:solidFill>
        </p:spPr>
        <p:txBody>
          <a:bodyPr>
            <a:noAutofit/>
          </a:bodyPr>
          <a:lstStyle/>
          <a:p>
            <a:pPr>
              <a:buFont typeface="Wingdings" panose="05000000000000000000" pitchFamily="2" charset="2"/>
              <a:buChar char="Ø"/>
            </a:pPr>
            <a:r>
              <a:rPr lang="de-DE" sz="2800" dirty="0" smtClean="0"/>
              <a:t>Vor der Versammlung die TE/GO ansehen                          </a:t>
            </a:r>
            <a:r>
              <a:rPr lang="de-DE" sz="2400" dirty="0" smtClean="0"/>
              <a:t>-</a:t>
            </a:r>
            <a:r>
              <a:rPr lang="de-DE" sz="2400" b="1" dirty="0" smtClean="0"/>
              <a:t>eigene UG geregelt?</a:t>
            </a:r>
          </a:p>
          <a:p>
            <a:pPr marL="0" indent="0">
              <a:buNone/>
            </a:pPr>
            <a:r>
              <a:rPr lang="de-DE" sz="2400" b="1" dirty="0"/>
              <a:t> </a:t>
            </a:r>
            <a:r>
              <a:rPr lang="de-DE" sz="2400" b="1" dirty="0" smtClean="0"/>
              <a:t>   - Beschlusskompetenz zu welchen Bereichen ?</a:t>
            </a:r>
          </a:p>
          <a:p>
            <a:pPr marL="0" indent="0">
              <a:buNone/>
            </a:pPr>
            <a:r>
              <a:rPr lang="de-DE" sz="2400" b="1" dirty="0"/>
              <a:t> </a:t>
            </a:r>
            <a:r>
              <a:rPr lang="de-DE" sz="2400" b="1" dirty="0" smtClean="0"/>
              <a:t>   - Beschlussfähigkeit ?   </a:t>
            </a:r>
          </a:p>
          <a:p>
            <a:pPr>
              <a:buFont typeface="Wingdings" panose="05000000000000000000" pitchFamily="2" charset="2"/>
              <a:buChar char="Ø"/>
            </a:pPr>
            <a:r>
              <a:rPr lang="de-DE" sz="2800" dirty="0" smtClean="0"/>
              <a:t>Wenn Teilversammlung zulässig, alle WE zur Gesamtversammlung und Teilversammlung einladen.</a:t>
            </a:r>
          </a:p>
          <a:p>
            <a:pPr>
              <a:buFont typeface="Wingdings" panose="05000000000000000000" pitchFamily="2" charset="2"/>
              <a:buChar char="Ø"/>
            </a:pPr>
            <a:r>
              <a:rPr lang="de-DE" sz="2800" dirty="0" smtClean="0"/>
              <a:t>ausdrücklicher Hinweis auf Teilnahmerecht der WE, aber Stimmrecht in der Teilversammlung nur für die WE der UG  </a:t>
            </a:r>
            <a:r>
              <a:rPr lang="de-DE" sz="2800" dirty="0" smtClean="0">
                <a:solidFill>
                  <a:srgbClr val="00B050"/>
                </a:solidFill>
              </a:rPr>
              <a:t>  </a:t>
            </a:r>
            <a:endParaRPr lang="en-US" sz="2800" dirty="0">
              <a:solidFill>
                <a:srgbClr val="00B050"/>
              </a:solidFill>
            </a:endParaRPr>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8</a:t>
            </a:fld>
            <a:endParaRPr lang="en-US" sz="1000" dirty="0"/>
          </a:p>
        </p:txBody>
      </p:sp>
    </p:spTree>
    <p:extLst>
      <p:ext uri="{BB962C8B-B14F-4D97-AF65-F5344CB8AC3E}">
        <p14:creationId xmlns:p14="http://schemas.microsoft.com/office/powerpoint/2010/main" val="17786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200" b="1" dirty="0" smtClean="0"/>
              <a:t>Praxistipp </a:t>
            </a:r>
            <a:br>
              <a:rPr lang="de-DE" sz="3200" b="1" dirty="0" smtClean="0"/>
            </a:br>
            <a:r>
              <a:rPr lang="de-DE" sz="3200" b="1" dirty="0" smtClean="0">
                <a:solidFill>
                  <a:srgbClr val="00B050"/>
                </a:solidFill>
              </a:rPr>
              <a:t>Durchführung der Versammlung</a:t>
            </a:r>
            <a:endParaRPr lang="en-US" sz="3200" b="1" dirty="0">
              <a:solidFill>
                <a:srgbClr val="00B050"/>
              </a:solidFill>
            </a:endParaRPr>
          </a:p>
        </p:txBody>
      </p:sp>
      <p:sp>
        <p:nvSpPr>
          <p:cNvPr id="3" name="Inhaltsplatzhalter 2"/>
          <p:cNvSpPr>
            <a:spLocks noGrp="1"/>
          </p:cNvSpPr>
          <p:nvPr>
            <p:ph idx="1"/>
          </p:nvPr>
        </p:nvSpPr>
        <p:spPr>
          <a:solidFill>
            <a:srgbClr val="CCFF99"/>
          </a:solidFill>
        </p:spPr>
        <p:txBody>
          <a:bodyPr>
            <a:normAutofit/>
          </a:bodyPr>
          <a:lstStyle/>
          <a:p>
            <a:pPr>
              <a:buFont typeface="Wingdings" panose="05000000000000000000" pitchFamily="2" charset="2"/>
              <a:buChar char="Ø"/>
            </a:pPr>
            <a:r>
              <a:rPr lang="de-DE" sz="2800" b="1" dirty="0" smtClean="0"/>
              <a:t>TE/GO </a:t>
            </a:r>
            <a:r>
              <a:rPr lang="de-DE" sz="2800" dirty="0" smtClean="0"/>
              <a:t>in der Versammlung bereithalten</a:t>
            </a:r>
          </a:p>
          <a:p>
            <a:pPr>
              <a:buFont typeface="Wingdings" panose="05000000000000000000" pitchFamily="2" charset="2"/>
              <a:buChar char="Ø"/>
            </a:pPr>
            <a:r>
              <a:rPr lang="de-DE" sz="2800" dirty="0" smtClean="0"/>
              <a:t>Erneuter Hinweis auf </a:t>
            </a:r>
            <a:r>
              <a:rPr lang="de-DE" sz="2800" b="1" dirty="0" smtClean="0"/>
              <a:t>Teilnahmerecht aller WE </a:t>
            </a:r>
            <a:r>
              <a:rPr lang="de-DE" sz="2800" dirty="0" smtClean="0"/>
              <a:t>und das Stimmrecht der WE der eingetragenen UG  </a:t>
            </a:r>
          </a:p>
          <a:p>
            <a:pPr>
              <a:buFont typeface="Wingdings" panose="05000000000000000000" pitchFamily="2" charset="2"/>
              <a:buChar char="Ø"/>
            </a:pPr>
            <a:r>
              <a:rPr lang="de-DE" sz="2800" dirty="0" smtClean="0"/>
              <a:t>Räumliche und zeitliche Abstimmung der Versammlungen aufeinander </a:t>
            </a:r>
          </a:p>
          <a:p>
            <a:pPr>
              <a:buFont typeface="Wingdings" panose="05000000000000000000" pitchFamily="2" charset="2"/>
              <a:buChar char="Ø"/>
            </a:pPr>
            <a:r>
              <a:rPr lang="de-DE" sz="2800" b="1" dirty="0" smtClean="0"/>
              <a:t>Abschnittsweise Abstimmung </a:t>
            </a:r>
            <a:r>
              <a:rPr lang="de-DE" sz="2800" dirty="0" smtClean="0"/>
              <a:t>nach Sitzordnung oder farbigen Stimmkarten</a:t>
            </a:r>
            <a:endParaRPr lang="en-US" sz="2800" dirty="0"/>
          </a:p>
        </p:txBody>
      </p:sp>
      <p:sp>
        <p:nvSpPr>
          <p:cNvPr id="4" name="Datumsplatzhalter 3"/>
          <p:cNvSpPr>
            <a:spLocks noGrp="1"/>
          </p:cNvSpPr>
          <p:nvPr>
            <p:ph type="dt" sz="half" idx="10"/>
          </p:nvPr>
        </p:nvSpPr>
        <p:spPr/>
        <p:txBody>
          <a:bodyPr/>
          <a:lstStyle/>
          <a:p>
            <a:r>
              <a:rPr lang="en-US" sz="900" dirty="0">
                <a:solidFill>
                  <a:schemeClr val="bg1">
                    <a:lumMod val="50000"/>
                  </a:schemeClr>
                </a:solidFill>
              </a:rPr>
              <a:t>© </a:t>
            </a:r>
            <a:r>
              <a:rPr lang="en-US" sz="9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Klaus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Eichhorn</a:t>
            </a:r>
            <a:r>
              <a:rPr lang="en-US" sz="900"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Rechtsanwalt </a:t>
            </a:r>
            <a:r>
              <a:rPr lang="en-US" sz="9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000" b="1" dirty="0" smtClean="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sz="1000" dirty="0" smtClean="0"/>
              <a:t> Winterseminar VNWI - 21.11.2014</a:t>
            </a:r>
            <a:endParaRPr lang="en-US" sz="1000" dirty="0"/>
          </a:p>
        </p:txBody>
      </p:sp>
      <p:sp>
        <p:nvSpPr>
          <p:cNvPr id="5" name="Fußzeilenplatzhalter 4"/>
          <p:cNvSpPr>
            <a:spLocks noGrp="1"/>
          </p:cNvSpPr>
          <p:nvPr>
            <p:ph type="ftr" sz="quarter" idx="11"/>
          </p:nvPr>
        </p:nvSpPr>
        <p:spPr/>
        <p:txBody>
          <a:bodyPr/>
          <a:lstStyle/>
          <a:p>
            <a:r>
              <a:rPr lang="de-DE" sz="1000" dirty="0" smtClean="0"/>
              <a:t>Beschlusskompetenz der Wohnungseigentümer in Mehrhausanlagen und ihren Untergemeinschaften </a:t>
            </a:r>
            <a:endParaRPr lang="en-US" sz="1000" dirty="0"/>
          </a:p>
        </p:txBody>
      </p:sp>
      <p:sp>
        <p:nvSpPr>
          <p:cNvPr id="6" name="Foliennummernplatzhalter 5"/>
          <p:cNvSpPr>
            <a:spLocks noGrp="1"/>
          </p:cNvSpPr>
          <p:nvPr>
            <p:ph type="sldNum" sz="quarter" idx="12"/>
          </p:nvPr>
        </p:nvSpPr>
        <p:spPr/>
        <p:txBody>
          <a:bodyPr/>
          <a:lstStyle/>
          <a:p>
            <a:fld id="{66D221DE-6FB1-4995-9AC5-A029A18830C4}" type="slidenum">
              <a:rPr lang="en-US" sz="1000" smtClean="0"/>
              <a:t>9</a:t>
            </a:fld>
            <a:endParaRPr lang="en-US" sz="1000" dirty="0"/>
          </a:p>
        </p:txBody>
      </p:sp>
    </p:spTree>
    <p:extLst>
      <p:ext uri="{BB962C8B-B14F-4D97-AF65-F5344CB8AC3E}">
        <p14:creationId xmlns:p14="http://schemas.microsoft.com/office/powerpoint/2010/main" val="304924355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2912</Words>
  <Application>Microsoft Office PowerPoint</Application>
  <PresentationFormat>Bildschirmpräsentation (4:3)</PresentationFormat>
  <Paragraphs>356</Paragraphs>
  <Slides>35</Slides>
  <Notes>7</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Larissa</vt:lpstr>
      <vt:lpstr>Beschlusskompetenz der Wohnungseigentümer in Mehrhausanlagen und ihren Untergemeinschaften </vt:lpstr>
      <vt:lpstr>Grundsätze Vorstellung des Gesetzgebers</vt:lpstr>
      <vt:lpstr>Grundsätze Wohnungseigentum in Realität</vt:lpstr>
      <vt:lpstr>Grundsätze Willensbildung  </vt:lpstr>
      <vt:lpstr>Grundsätze  Beschlusskompetenz Gesamtgemeinschaft</vt:lpstr>
      <vt:lpstr>Grundsätze Beschlusskompetenz  Untergemeinschaft  </vt:lpstr>
      <vt:lpstr>Beschlussfassung Eigentümerversammlung (en)</vt:lpstr>
      <vt:lpstr>Praxistipp  Vorbereitung /Einberufung  der Eigentümerversammlung (en)</vt:lpstr>
      <vt:lpstr>Praxistipp  Durchführung der Versammlung</vt:lpstr>
      <vt:lpstr>Beschlussfassung  Abstimmung, Verkündung, Protokollierung</vt:lpstr>
      <vt:lpstr>Interne Verwaltung  Differenzierung der Maßnahmen u. Befugnisse </vt:lpstr>
      <vt:lpstr>Interne Verwaltung      Einheitliche Verwaltung</vt:lpstr>
      <vt:lpstr>Interne Verwaltung Wirtschaftsplan und Jahresabrechnung</vt:lpstr>
      <vt:lpstr>Interne Verwaltung Verwaltungsvermögen und Instandhaltungsrücklage</vt:lpstr>
      <vt:lpstr>Interne Verwaltung Instandhaltung und Instandsetzung</vt:lpstr>
      <vt:lpstr>Beschlussvorschlag Instandsetzungsauftrag/Entnahme Rücklage </vt:lpstr>
      <vt:lpstr>Beschlussvorschlag Teil 1 Instandsetzungsauftrag/Sonderumlage (UG)  </vt:lpstr>
      <vt:lpstr>Beschlussvorschlag Teil 2 Instandsetzungsauftrag/Sonderumlage (UG)  </vt:lpstr>
      <vt:lpstr>Interne Verwaltung Bauliche Veränderung</vt:lpstr>
      <vt:lpstr>Protokollhinweis (Modernisierung)  Modernisierung gemäß § 22 Abs.2 WEG</vt:lpstr>
      <vt:lpstr>Beschlussvorschlag (Modernisierung)  Modernisierung gemäß § 22 Abs.2 WEG</vt:lpstr>
      <vt:lpstr>Interne Verwaltung Haftung und Kostenverteilung</vt:lpstr>
      <vt:lpstr>Interne Verwaltung Kostenverteilung nach § 16 Abs.3 WEG</vt:lpstr>
      <vt:lpstr>Beschlussvorschlag (Allgemeinstrom) Kostenverteilung gemäß § 16 Abs.3 WEG</vt:lpstr>
      <vt:lpstr>Beschlussvorschlag (Aufzugskosten)  Kostenverteilung gemäß § 16 Abs.3 WEG</vt:lpstr>
      <vt:lpstr>Interne Verwaltung Kostenverteilung nach § 16 Abs.4 WEG</vt:lpstr>
      <vt:lpstr>Protokollhinweis (Modernisierungskosten)  Kostenverteilung gemäß § 16 Abs.4 WEG</vt:lpstr>
      <vt:lpstr>Beschlussvorschlag (Modernisierungskosten) I Kostenverteilung gemäß § 16 Abs.4 WEG</vt:lpstr>
      <vt:lpstr>Beschlussvorschlag (Modernisierungskosten) II Kostenverteilung gemäß § 16 Abs.4 WEG</vt:lpstr>
      <vt:lpstr>Interne Verwaltung Kostenverteilung der UG(Grundsätze)</vt:lpstr>
      <vt:lpstr>Interne Verwaltung dreistufige Kostenverteilung WEG/UG</vt:lpstr>
      <vt:lpstr>Maßnahmen mit Außenwirkung Rechtsfähigkeit als Voraussetzung </vt:lpstr>
      <vt:lpstr>Checkliste I Beschlusskompetenz Mehrhausanlage</vt:lpstr>
      <vt:lpstr>Checkliste II Beschlusskompetenz Mehrhausanlage</vt:lpstr>
      <vt:lpstr>Vielen Dank                                                                                   für die Aufmerksamkeit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Beschlusskompetenz der Wohnungseigentümer in Mehrhausanlagen und ihren Untergemeinschaften</dc:title>
  <dc:creator>Eichhorn, Klaus</dc:creator>
  <cp:lastModifiedBy>Eichhorn, Klaus</cp:lastModifiedBy>
  <cp:revision>88</cp:revision>
  <cp:lastPrinted>2014-10-31T14:33:11Z</cp:lastPrinted>
  <dcterms:created xsi:type="dcterms:W3CDTF">2014-10-01T14:34:08Z</dcterms:created>
  <dcterms:modified xsi:type="dcterms:W3CDTF">2014-11-24T10:53:20Z</dcterms:modified>
</cp:coreProperties>
</file>